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0" r:id="rId3"/>
    <p:sldId id="359" r:id="rId4"/>
    <p:sldId id="368" r:id="rId5"/>
    <p:sldId id="264" r:id="rId6"/>
    <p:sldId id="336" r:id="rId7"/>
    <p:sldId id="343" r:id="rId8"/>
    <p:sldId id="337" r:id="rId9"/>
    <p:sldId id="340" r:id="rId10"/>
    <p:sldId id="354" r:id="rId11"/>
    <p:sldId id="358" r:id="rId12"/>
    <p:sldId id="345" r:id="rId13"/>
    <p:sldId id="355" r:id="rId14"/>
    <p:sldId id="353" r:id="rId15"/>
    <p:sldId id="352" r:id="rId16"/>
    <p:sldId id="356" r:id="rId17"/>
    <p:sldId id="357" r:id="rId18"/>
    <p:sldId id="360" r:id="rId19"/>
    <p:sldId id="361" r:id="rId20"/>
    <p:sldId id="365" r:id="rId21"/>
    <p:sldId id="366" r:id="rId22"/>
    <p:sldId id="367" r:id="rId23"/>
    <p:sldId id="339" r:id="rId24"/>
  </p:sldIdLst>
  <p:sldSz cx="24387175" cy="13716000"/>
  <p:notesSz cx="6797675" cy="9928225"/>
  <p:defaultTextStyle>
    <a:defPPr>
      <a:defRPr lang="en-US"/>
    </a:defPPr>
    <a:lvl1pPr marL="0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7444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4887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2338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49779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37225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24671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2115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699558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734"/>
    <a:srgbClr val="F1B300"/>
    <a:srgbClr val="EDC200"/>
    <a:srgbClr val="FFE791"/>
    <a:srgbClr val="FFCC66"/>
    <a:srgbClr val="E6DC8A"/>
    <a:srgbClr val="E3CB6A"/>
    <a:srgbClr val="F1E36F"/>
    <a:srgbClr val="FFDB2B"/>
    <a:srgbClr val="F0F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299" autoAdjust="0"/>
  </p:normalViewPr>
  <p:slideViewPr>
    <p:cSldViewPr snapToGrid="0" snapToObjects="1">
      <p:cViewPr>
        <p:scale>
          <a:sx n="40" d="100"/>
          <a:sy n="40" d="100"/>
        </p:scale>
        <p:origin x="-378" y="132"/>
      </p:cViewPr>
      <p:guideLst>
        <p:guide orient="horz"/>
        <p:guide pos="14308"/>
        <p:guide pos="1053"/>
      </p:guideLst>
    </p:cSldViewPr>
  </p:slideViewPr>
  <p:outlineViewPr>
    <p:cViewPr>
      <p:scale>
        <a:sx n="33" d="100"/>
        <a:sy n="33" d="100"/>
      </p:scale>
      <p:origin x="78" y="182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7C50-CCBC-2A42-B4C4-22B7CB18877D}" type="datetimeFigureOut">
              <a:rPr lang="en-US" smtClean="0">
                <a:latin typeface="Open Sans Light"/>
              </a:rPr>
              <a:t>11/10/2017</a:t>
            </a:fld>
            <a:endParaRPr lang="en-US" dirty="0">
              <a:latin typeface="Open Sans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73154-D89E-B24F-ACC1-E214AA320E62}" type="slidenum">
              <a:rPr lang="en-US" smtClean="0">
                <a:latin typeface="Open Sans Light"/>
              </a:rPr>
              <a:t>‹#›</a:t>
            </a:fld>
            <a:endParaRPr lang="en-US" dirty="0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321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/>
              </a:defRPr>
            </a:lvl1pPr>
          </a:lstStyle>
          <a:p>
            <a:fld id="{4777BE1B-B234-614A-B080-4D121D4DF535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/>
              </a:defRPr>
            </a:lvl1pPr>
          </a:lstStyle>
          <a:p>
            <a:fld id="{C94E8D62-D41F-6042-BCDF-79D228EFA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4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697" rtl="0" eaLnBrk="1" latinLnBrk="0" hangingPunct="1">
      <a:defRPr sz="1200" kern="1200">
        <a:solidFill>
          <a:schemeClr val="tx1"/>
        </a:solidFill>
        <a:latin typeface="Open Sans Light"/>
        <a:ea typeface="+mn-ea"/>
        <a:cs typeface="+mn-cs"/>
      </a:defRPr>
    </a:lvl1pPr>
    <a:lvl2pPr marL="456697" algn="l" defTabSz="456697" rtl="0" eaLnBrk="1" latinLnBrk="0" hangingPunct="1">
      <a:defRPr sz="1200" kern="1200">
        <a:solidFill>
          <a:schemeClr val="tx1"/>
        </a:solidFill>
        <a:latin typeface="Open Sans Light"/>
        <a:ea typeface="+mn-ea"/>
        <a:cs typeface="+mn-cs"/>
      </a:defRPr>
    </a:lvl2pPr>
    <a:lvl3pPr marL="913395" algn="l" defTabSz="456697" rtl="0" eaLnBrk="1" latinLnBrk="0" hangingPunct="1">
      <a:defRPr sz="1200" kern="1200">
        <a:solidFill>
          <a:schemeClr val="tx1"/>
        </a:solidFill>
        <a:latin typeface="Open Sans Light"/>
        <a:ea typeface="+mn-ea"/>
        <a:cs typeface="+mn-cs"/>
      </a:defRPr>
    </a:lvl3pPr>
    <a:lvl4pPr marL="1370094" algn="l" defTabSz="456697" rtl="0" eaLnBrk="1" latinLnBrk="0" hangingPunct="1">
      <a:defRPr sz="1200" kern="1200">
        <a:solidFill>
          <a:schemeClr val="tx1"/>
        </a:solidFill>
        <a:latin typeface="Open Sans Light"/>
        <a:ea typeface="+mn-ea"/>
        <a:cs typeface="+mn-cs"/>
      </a:defRPr>
    </a:lvl4pPr>
    <a:lvl5pPr marL="1826797" algn="l" defTabSz="456697" rtl="0" eaLnBrk="1" latinLnBrk="0" hangingPunct="1">
      <a:defRPr sz="1200" kern="1200">
        <a:solidFill>
          <a:schemeClr val="tx1"/>
        </a:solidFill>
        <a:latin typeface="Open Sans Light"/>
        <a:ea typeface="+mn-ea"/>
        <a:cs typeface="+mn-cs"/>
      </a:defRPr>
    </a:lvl5pPr>
    <a:lvl6pPr marL="2283492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191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889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588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3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818119"/>
            <a:ext cx="20729099" cy="18255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>
                <a:solidFill>
                  <a:schemeClr val="tx2"/>
                </a:solidFill>
              </a:defRPr>
            </a:lvl1pPr>
            <a:lvl2pPr marL="1087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4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2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49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3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4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6426223" y="3706854"/>
            <a:ext cx="5882547" cy="777702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09784" y="510459"/>
            <a:ext cx="824808" cy="462198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102691" y="4239458"/>
            <a:ext cx="4181656" cy="733364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09784" y="510459"/>
            <a:ext cx="824808" cy="462198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09784" y="510459"/>
            <a:ext cx="824808" cy="462198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659448" y="4239457"/>
            <a:ext cx="6985290" cy="972907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09784" y="510459"/>
            <a:ext cx="824808" cy="462198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216900" y="3779838"/>
            <a:ext cx="7918450" cy="49879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09784" y="510459"/>
            <a:ext cx="824808" cy="462198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7200" y="3749677"/>
            <a:ext cx="7918450" cy="437832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09784" y="510459"/>
            <a:ext cx="824808" cy="462198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-1" y="3318969"/>
            <a:ext cx="24387175" cy="59177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3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209" y="713256"/>
            <a:ext cx="15038758" cy="94273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6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06473" y="1651899"/>
            <a:ext cx="10974229" cy="5353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11886312" y="13408759"/>
            <a:ext cx="614557" cy="614477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444465" y="12513402"/>
            <a:ext cx="768193" cy="768093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8240" y="12505236"/>
            <a:ext cx="1220642" cy="784426"/>
          </a:xfrm>
          <a:prstGeom prst="rect">
            <a:avLst/>
          </a:prstGeom>
        </p:spPr>
        <p:txBody>
          <a:bodyPr anchor="ctr"/>
          <a:lstStyle>
            <a:lvl1pPr algn="ctr">
              <a:defRPr sz="27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9781570" y="1585465"/>
            <a:ext cx="4824036" cy="4824038"/>
          </a:xfrm>
          <a:prstGeom prst="ellipse">
            <a:avLst/>
          </a:prstGeom>
        </p:spPr>
        <p:txBody>
          <a:bodyPr/>
          <a:lstStyle/>
          <a:p>
            <a:r>
              <a:rPr lang="en-US" dirty="0" smtClean="0"/>
              <a:t>Drag and Drop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59089" y="6809613"/>
            <a:ext cx="14868997" cy="1190422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58076" y="8638230"/>
            <a:ext cx="17071023" cy="2790560"/>
          </a:xfrm>
        </p:spPr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7175" cy="1371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5601949" cy="1371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9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290986" y="4126611"/>
            <a:ext cx="3983038" cy="3983037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9051" y="4126611"/>
            <a:ext cx="3983038" cy="3983037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585304" y="4126611"/>
            <a:ext cx="3983038" cy="3983037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61102" y="4126611"/>
            <a:ext cx="3983038" cy="3983037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829038" y="567771"/>
            <a:ext cx="20729099" cy="1133518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2410058"/>
            <a:ext cx="24387175" cy="1305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852918" y="1433050"/>
            <a:ext cx="20655938" cy="1075881"/>
          </a:xfrm>
        </p:spPr>
        <p:txBody>
          <a:bodyPr>
            <a:noAutofit/>
          </a:bodyPr>
          <a:lstStyle>
            <a:lvl1pPr>
              <a:defRPr sz="3100"/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9784" y="510459"/>
            <a:ext cx="824808" cy="462198"/>
          </a:xfrm>
          <a:prstGeom prst="rect">
            <a:avLst/>
          </a:prstGeom>
          <a:solidFill>
            <a:schemeClr val="bg2"/>
          </a:solidFill>
        </p:spPr>
        <p:txBody>
          <a:bodyPr vert="horz" lIns="0" tIns="182680" rIns="0" bIns="182680" rtlCol="0" anchor="ctr">
            <a:spAutoFit/>
          </a:bodyPr>
          <a:lstStyle>
            <a:lvl1pPr algn="ctr">
              <a:defRPr sz="2000">
                <a:ln>
                  <a:noFill/>
                </a:ln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fld id="{C9468CE9-3F3D-1446-A027-4B4CDD3883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0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829038" y="567771"/>
            <a:ext cx="20729099" cy="1133518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852918" y="1433050"/>
            <a:ext cx="20655938" cy="1075881"/>
          </a:xfrm>
        </p:spPr>
        <p:txBody>
          <a:bodyPr>
            <a:noAutofit/>
          </a:bodyPr>
          <a:lstStyle>
            <a:lvl1pPr>
              <a:defRPr sz="3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829038" y="567771"/>
            <a:ext cx="20729099" cy="1133518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2410058"/>
            <a:ext cx="24387175" cy="1305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852918" y="1433050"/>
            <a:ext cx="20655938" cy="1075881"/>
          </a:xfrm>
        </p:spPr>
        <p:txBody>
          <a:bodyPr>
            <a:noAutofit/>
          </a:bodyPr>
          <a:lstStyle>
            <a:lvl1pPr>
              <a:defRPr sz="3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1865621" y="1478874"/>
            <a:ext cx="20655938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2410058"/>
            <a:ext cx="24387175" cy="1305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65312" y="2641600"/>
            <a:ext cx="4891087" cy="86587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8"/>
            <a:ext cx="21948458" cy="2286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13"/>
            <a:ext cx="21948458" cy="9051926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9784" y="510459"/>
            <a:ext cx="824808" cy="462198"/>
          </a:xfrm>
          <a:prstGeom prst="rect">
            <a:avLst/>
          </a:prstGeom>
          <a:solidFill>
            <a:schemeClr val="bg2"/>
          </a:solidFill>
        </p:spPr>
        <p:txBody>
          <a:bodyPr vert="horz" lIns="0" tIns="182680" rIns="0" bIns="182680" rtlCol="0" anchor="ctr">
            <a:spAutoFit/>
          </a:bodyPr>
          <a:lstStyle>
            <a:lvl1pPr algn="ctr">
              <a:defRPr sz="2000">
                <a:ln>
                  <a:noFill/>
                </a:ln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fld id="{C9468CE9-3F3D-1446-A027-4B4CDD3883B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28864" y="13604787"/>
            <a:ext cx="24538664" cy="181430"/>
            <a:chOff x="606161" y="2106824"/>
            <a:chExt cx="6205940" cy="1241188"/>
          </a:xfrm>
        </p:grpSpPr>
        <p:sp>
          <p:nvSpPr>
            <p:cNvPr id="7" name="Rectangle 6"/>
            <p:cNvSpPr/>
            <p:nvPr userDrawn="1"/>
          </p:nvSpPr>
          <p:spPr>
            <a:xfrm>
              <a:off x="606161" y="2106824"/>
              <a:ext cx="124118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Open Sans Light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47349" y="2106824"/>
              <a:ext cx="1241188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Open Sans Light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88537" y="2106824"/>
              <a:ext cx="1241188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Open Sans Light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329725" y="2106824"/>
              <a:ext cx="1241188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Open Sans Light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570913" y="2106824"/>
              <a:ext cx="124118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15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75" r:id="rId7"/>
    <p:sldLayoutId id="2147483666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087444" rtl="0" eaLnBrk="1" latinLnBrk="0" hangingPunct="1">
        <a:spcBef>
          <a:spcPct val="0"/>
        </a:spcBef>
        <a:buNone/>
        <a:defRPr sz="6000" kern="1200">
          <a:solidFill>
            <a:schemeClr val="bg2"/>
          </a:solidFill>
          <a:latin typeface="Open Sans"/>
          <a:ea typeface="+mj-ea"/>
          <a:cs typeface="Open Sans"/>
        </a:defRPr>
      </a:lvl1pPr>
    </p:titleStyle>
    <p:bodyStyle>
      <a:lvl1pPr marL="0" indent="0" algn="ctr" defTabSz="108744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Open Sans Light"/>
          <a:ea typeface="+mn-ea"/>
          <a:cs typeface="Open Sans Light"/>
        </a:defRPr>
      </a:lvl1pPr>
      <a:lvl2pPr marL="1087444" indent="0" algn="ctr" defTabSz="108744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3100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2174887" indent="0" algn="ctr" defTabSz="108744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3100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3262338" indent="0" algn="ctr" defTabSz="108744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3100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4349779" indent="0" algn="ctr" defTabSz="108744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3100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5980947" indent="-543724" algn="l" defTabSz="1087444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68393" indent="-543724" algn="l" defTabSz="1087444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55841" indent="-543724" algn="l" defTabSz="1087444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43285" indent="-543724" algn="l" defTabSz="1087444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7444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4887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2338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49779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37225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24671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2115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99558" algn="l" defTabSz="1087444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13" y="4065774"/>
            <a:ext cx="17131486" cy="1508712"/>
          </a:xfrm>
        </p:spPr>
        <p:txBody>
          <a:bodyPr/>
          <a:lstStyle/>
          <a:p>
            <a:r>
              <a:rPr lang="ru-RU" sz="8800" b="1" dirty="0" smtClean="0">
                <a:solidFill>
                  <a:schemeClr val="bg2">
                    <a:lumMod val="50000"/>
                  </a:schemeClr>
                </a:solidFill>
              </a:rPr>
              <a:t>Лекарственные средства</a:t>
            </a:r>
            <a:br>
              <a:rPr lang="ru-RU" sz="8800" b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8800" b="1" dirty="0" smtClean="0">
                <a:solidFill>
                  <a:schemeClr val="bg2">
                    <a:lumMod val="50000"/>
                  </a:schemeClr>
                </a:solidFill>
              </a:rPr>
              <a:t>ОАО «Экзон»</a:t>
            </a:r>
            <a:endParaRPr lang="en-US" sz="8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816368"/>
            <a:ext cx="17071023" cy="1116864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Мы заботимся о Вашем здоровье!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2478" y="6919671"/>
            <a:ext cx="1553645" cy="1280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  <a:latin typeface="Open Sans Ligh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r="1497"/>
          <a:stretch>
            <a:fillRect/>
          </a:stretch>
        </p:blipFill>
        <p:spPr>
          <a:xfrm>
            <a:off x="1246058" y="510459"/>
            <a:ext cx="3133437" cy="313343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72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Доларен 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959769"/>
            <a:ext cx="14641596" cy="1003433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Действующее вещество:</a:t>
            </a:r>
          </a:p>
          <a:p>
            <a:pPr algn="just"/>
            <a:r>
              <a:rPr lang="ru-RU" sz="2800" dirty="0" smtClean="0">
                <a:solidFill>
                  <a:schemeClr val="tx1"/>
                </a:solidFill>
              </a:rPr>
              <a:t>Диклофенак – 50 мг</a:t>
            </a:r>
            <a:endParaRPr lang="ru-RU" sz="2800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dirty="0" smtClean="0">
                <a:solidFill>
                  <a:schemeClr val="tx1"/>
                </a:solidFill>
              </a:rPr>
              <a:t>Парацетамол – 325 мг</a:t>
            </a:r>
            <a:endParaRPr lang="ru-RU" sz="2800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Форма выпуска: таблетки в контурной ячейковой упаковке  12х2</a:t>
            </a:r>
          </a:p>
          <a:p>
            <a:pPr marL="571500" indent="-571500" algn="just">
              <a:buFontTx/>
              <a:buChar char="-"/>
            </a:pPr>
            <a:endParaRPr lang="ru-RU" sz="28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>
                <a:solidFill>
                  <a:schemeClr val="tx1"/>
                </a:solidFill>
              </a:rPr>
              <a:t>Показания к применению: </a:t>
            </a:r>
            <a:endParaRPr lang="ru-RU" sz="2800" dirty="0">
              <a:solidFill>
                <a:schemeClr val="tx1"/>
              </a:solidFill>
            </a:endParaRPr>
          </a:p>
          <a:p>
            <a:pPr algn="just"/>
            <a:r>
              <a:rPr lang="ru-RU" sz="2800" dirty="0">
                <a:solidFill>
                  <a:schemeClr val="tx1"/>
                </a:solidFill>
              </a:rPr>
              <a:t>Краткосрочное лечение острой боли легкой и средней тяжести:</a:t>
            </a:r>
          </a:p>
          <a:p>
            <a:pPr algn="just"/>
            <a:r>
              <a:rPr lang="ru-RU" sz="2800" dirty="0" smtClean="0">
                <a:solidFill>
                  <a:schemeClr val="tx1"/>
                </a:solidFill>
              </a:rPr>
              <a:t>- головной </a:t>
            </a:r>
            <a:r>
              <a:rPr lang="ru-RU" sz="2800" dirty="0">
                <a:solidFill>
                  <a:schemeClr val="tx1"/>
                </a:solidFill>
              </a:rPr>
              <a:t>(включая мигрень и головную боль напряжения), зубной, мышечной и ревматической;</a:t>
            </a:r>
          </a:p>
          <a:p>
            <a:pPr algn="just"/>
            <a:r>
              <a:rPr lang="ru-RU" sz="2800" dirty="0" smtClean="0">
                <a:solidFill>
                  <a:schemeClr val="tx1"/>
                </a:solidFill>
              </a:rPr>
              <a:t>- при </a:t>
            </a:r>
            <a:r>
              <a:rPr lang="ru-RU" sz="2800" dirty="0">
                <a:solidFill>
                  <a:schemeClr val="tx1"/>
                </a:solidFill>
              </a:rPr>
              <a:t>невралгии, боли в спине, дисменорее, </a:t>
            </a:r>
            <a:r>
              <a:rPr lang="ru-RU" sz="2800" dirty="0" err="1" smtClean="0">
                <a:solidFill>
                  <a:schemeClr val="tx1"/>
                </a:solidFill>
              </a:rPr>
              <a:t>фаринготонзиллите;при</a:t>
            </a:r>
            <a:r>
              <a:rPr lang="ru-RU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посттравматическом и послеоперационном болевом синдроме</a:t>
            </a:r>
            <a:r>
              <a:rPr lang="ru-RU" sz="2800" dirty="0" smtClean="0">
                <a:solidFill>
                  <a:schemeClr val="tx1"/>
                </a:solidFill>
              </a:rPr>
              <a:t>.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</a:p>
          <a:p>
            <a:pPr algn="just"/>
            <a:endParaRPr lang="ru-RU" sz="28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Способ </a:t>
            </a:r>
            <a:r>
              <a:rPr lang="ru-RU" sz="2800" b="1" dirty="0">
                <a:solidFill>
                  <a:schemeClr val="tx1"/>
                </a:solidFill>
              </a:rPr>
              <a:t>применения и дозы.</a:t>
            </a:r>
            <a:endParaRPr lang="ru-RU" sz="2800" dirty="0">
              <a:solidFill>
                <a:schemeClr val="tx1"/>
              </a:solidFill>
            </a:endParaRPr>
          </a:p>
          <a:p>
            <a:pPr algn="just"/>
            <a:r>
              <a:rPr lang="ru-RU" sz="2800" dirty="0">
                <a:solidFill>
                  <a:schemeClr val="tx1"/>
                </a:solidFill>
              </a:rPr>
              <a:t>Применяется внутрь (таблетку глотать, не разжевывая), предпочтительно во время или после еды. Взрослым: принимать внутрь по 1 таблетке 2 раза в день. Детям противопоказан.</a:t>
            </a:r>
          </a:p>
          <a:p>
            <a:pPr algn="l"/>
            <a:endParaRPr lang="ru-RU" sz="3200" dirty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Препарат можно применять с 18 лет.</a:t>
            </a: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Срок годности: 4 года.</a:t>
            </a:r>
            <a:endParaRPr lang="ru-RU" sz="3200" dirty="0" smtClean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 descr="C:\Users\User\Desktop\буклет доларен 1 сторон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911"/>
            <a:ext cx="8663025" cy="1008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8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Ангриколд 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502569"/>
            <a:ext cx="14641596" cy="10034336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Действующие </a:t>
            </a:r>
            <a:r>
              <a:rPr lang="ru-RU" sz="3200" b="1" dirty="0">
                <a:solidFill>
                  <a:schemeClr val="tx1"/>
                </a:solidFill>
              </a:rPr>
              <a:t>вещества:</a:t>
            </a:r>
          </a:p>
          <a:p>
            <a:pPr algn="l"/>
            <a:r>
              <a:rPr lang="ru-RU" sz="2600" dirty="0">
                <a:solidFill>
                  <a:schemeClr val="tx1"/>
                </a:solidFill>
              </a:rPr>
              <a:t>Парацетамол </a:t>
            </a:r>
            <a:r>
              <a:rPr lang="ru-RU" sz="2600" dirty="0" smtClean="0">
                <a:solidFill>
                  <a:schemeClr val="tx1"/>
                </a:solidFill>
              </a:rPr>
              <a:t>– 325,0 мг</a:t>
            </a:r>
            <a:endParaRPr lang="ru-RU" sz="2600" dirty="0">
              <a:solidFill>
                <a:schemeClr val="tx1"/>
              </a:solidFill>
            </a:endParaRPr>
          </a:p>
          <a:p>
            <a:pPr algn="l"/>
            <a:r>
              <a:rPr lang="ru-RU" sz="2600" dirty="0" err="1">
                <a:solidFill>
                  <a:schemeClr val="tx1"/>
                </a:solidFill>
              </a:rPr>
              <a:t>Фенилэфрина</a:t>
            </a:r>
            <a:r>
              <a:rPr lang="ru-RU" sz="2600" dirty="0">
                <a:solidFill>
                  <a:schemeClr val="tx1"/>
                </a:solidFill>
              </a:rPr>
              <a:t> гидрохлорид </a:t>
            </a:r>
            <a:r>
              <a:rPr lang="ru-RU" sz="2600" dirty="0" smtClean="0">
                <a:solidFill>
                  <a:schemeClr val="tx1"/>
                </a:solidFill>
              </a:rPr>
              <a:t>– 10 мг</a:t>
            </a:r>
            <a:endParaRPr lang="ru-RU" sz="2600" dirty="0">
              <a:solidFill>
                <a:schemeClr val="tx1"/>
              </a:solidFill>
            </a:endParaRPr>
          </a:p>
          <a:p>
            <a:pPr algn="l"/>
            <a:r>
              <a:rPr lang="ru-RU" sz="2600" dirty="0">
                <a:solidFill>
                  <a:schemeClr val="tx1"/>
                </a:solidFill>
              </a:rPr>
              <a:t>Аскорбиновая </a:t>
            </a:r>
            <a:r>
              <a:rPr lang="ru-RU" sz="2600" dirty="0" smtClean="0">
                <a:solidFill>
                  <a:schemeClr val="tx1"/>
                </a:solidFill>
              </a:rPr>
              <a:t>кислота – 60 мг</a:t>
            </a:r>
            <a:endParaRPr lang="ru-RU" sz="3500" b="1" dirty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Форма выпуска: </a:t>
            </a:r>
            <a:r>
              <a:rPr lang="ru-RU" sz="3200" dirty="0" smtClean="0">
                <a:solidFill>
                  <a:schemeClr val="tx1"/>
                </a:solidFill>
              </a:rPr>
              <a:t>порошок для приготовления раствора для внутреннего применения.</a:t>
            </a:r>
            <a:endParaRPr lang="ru-RU" sz="3200" dirty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Упаковка: </a:t>
            </a:r>
            <a:r>
              <a:rPr lang="ru-RU" sz="3200" dirty="0" smtClean="0">
                <a:solidFill>
                  <a:schemeClr val="tx1"/>
                </a:solidFill>
              </a:rPr>
              <a:t>10 пакетов по 5 г</a:t>
            </a: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Показания </a:t>
            </a:r>
            <a:r>
              <a:rPr lang="ru-RU" sz="2800" b="1" dirty="0">
                <a:solidFill>
                  <a:schemeClr val="tx1"/>
                </a:solidFill>
              </a:rPr>
              <a:t>к применению: 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Кратковременное лечение простудных заболеваний, ринитов, </a:t>
            </a:r>
            <a:r>
              <a:rPr lang="ru-RU" sz="2800" dirty="0" err="1">
                <a:solidFill>
                  <a:schemeClr val="tx1"/>
                </a:solidFill>
              </a:rPr>
              <a:t>ринофарингитов</a:t>
            </a:r>
            <a:r>
              <a:rPr lang="ru-RU" sz="2800" dirty="0">
                <a:solidFill>
                  <a:schemeClr val="tx1"/>
                </a:solidFill>
              </a:rPr>
              <a:t> и гриппоподобных состояний у взрослых и детей от 12 лет и старше, сопровождающихся:</a:t>
            </a:r>
          </a:p>
          <a:p>
            <a:pPr algn="l"/>
            <a:r>
              <a:rPr lang="ru-RU" sz="2800" dirty="0" smtClean="0">
                <a:solidFill>
                  <a:schemeClr val="tx1"/>
                </a:solidFill>
              </a:rPr>
              <a:t>- прозрачными </a:t>
            </a:r>
            <a:r>
              <a:rPr lang="ru-RU" sz="2800" dirty="0">
                <a:solidFill>
                  <a:schemeClr val="tx1"/>
                </a:solidFill>
              </a:rPr>
              <a:t>выделениями из носа и слезотечением;</a:t>
            </a:r>
          </a:p>
          <a:p>
            <a:pPr algn="l"/>
            <a:r>
              <a:rPr lang="ru-RU" sz="2800" dirty="0" smtClean="0">
                <a:solidFill>
                  <a:schemeClr val="tx1"/>
                </a:solidFill>
              </a:rPr>
              <a:t>- чиханием</a:t>
            </a:r>
            <a:r>
              <a:rPr lang="ru-RU" sz="2800" dirty="0">
                <a:solidFill>
                  <a:schemeClr val="tx1"/>
                </a:solidFill>
              </a:rPr>
              <a:t>;</a:t>
            </a:r>
          </a:p>
          <a:p>
            <a:pPr marL="457200" indent="-457200" algn="l">
              <a:buFontTx/>
              <a:buChar char="-"/>
            </a:pPr>
            <a:r>
              <a:rPr lang="ru-RU" sz="2800" dirty="0" smtClean="0">
                <a:solidFill>
                  <a:schemeClr val="tx1"/>
                </a:solidFill>
              </a:rPr>
              <a:t>головной </a:t>
            </a:r>
            <a:r>
              <a:rPr lang="ru-RU" sz="2800" dirty="0">
                <a:solidFill>
                  <a:schemeClr val="tx1"/>
                </a:solidFill>
              </a:rPr>
              <a:t>болью и/или лихорадкой</a:t>
            </a:r>
            <a:r>
              <a:rPr lang="ru-RU" sz="28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ru-RU" sz="2800" dirty="0" smtClean="0">
                <a:solidFill>
                  <a:schemeClr val="tx1"/>
                </a:solidFill>
              </a:rPr>
              <a:t>Не </a:t>
            </a:r>
            <a:r>
              <a:rPr lang="ru-RU" sz="2800" dirty="0">
                <a:solidFill>
                  <a:schemeClr val="tx1"/>
                </a:solidFill>
              </a:rPr>
              <a:t>рекомендуется применять более 5 дней в качестве обезболивающего и более 3 дней в качестве жаропонижающего средства без консультации врача.</a:t>
            </a:r>
            <a:r>
              <a:rPr lang="ru-RU" sz="2800" dirty="0"/>
              <a:t> </a:t>
            </a:r>
            <a:endParaRPr lang="ru-RU" sz="2800" dirty="0" smtClean="0"/>
          </a:p>
          <a:p>
            <a:pPr algn="l"/>
            <a:endParaRPr lang="ru-RU" sz="2800" dirty="0" smtClean="0">
              <a:solidFill>
                <a:schemeClr val="tx1"/>
              </a:solidFill>
            </a:endParaRP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Срок годности – 3 года.</a:t>
            </a:r>
            <a:endParaRPr lang="ru-RU" sz="2800" b="1" dirty="0">
              <a:solidFill>
                <a:schemeClr val="tx1"/>
              </a:solidFill>
            </a:endParaRPr>
          </a:p>
          <a:p>
            <a:pPr algn="l"/>
            <a:endParaRPr lang="ru-RU" sz="3200" b="1" dirty="0" smtClean="0">
              <a:solidFill>
                <a:schemeClr val="tx1"/>
              </a:solidFill>
            </a:endParaRPr>
          </a:p>
          <a:p>
            <a:pPr algn="l"/>
            <a:endParaRPr lang="ru-RU" sz="3200" b="1" dirty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User\Desktop\плакат ангриколд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/>
          <a:stretch/>
        </p:blipFill>
        <p:spPr bwMode="auto">
          <a:xfrm>
            <a:off x="742396" y="1371599"/>
            <a:ext cx="7487491" cy="106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0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076" y="1079911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err="1" smtClean="0">
                <a:solidFill>
                  <a:schemeClr val="bg2">
                    <a:lumMod val="50000"/>
                  </a:schemeClr>
                </a:solidFill>
              </a:rPr>
              <a:t>Трависил</a:t>
            </a:r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 без сахара 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1930907"/>
            <a:ext cx="14641596" cy="10034336"/>
          </a:xfrm>
        </p:spPr>
        <p:txBody>
          <a:bodyPr>
            <a:normAutofit/>
          </a:bodyPr>
          <a:lstStyle/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таблетки для рассасывания (без сахара)</a:t>
            </a:r>
          </a:p>
          <a:p>
            <a:pPr algn="l"/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Фармакотерапевтическая группа</a:t>
            </a:r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Средства, применяемые при кашле и простудных заболеваниях. Отхаркивающие средства в комбинации. </a:t>
            </a:r>
          </a:p>
          <a:p>
            <a:pPr algn="l"/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b="1" dirty="0">
                <a:solidFill>
                  <a:schemeClr val="tx1"/>
                </a:solidFill>
              </a:rPr>
              <a:t>Показания к применению.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lang="ru-RU" dirty="0" smtClean="0">
                <a:solidFill>
                  <a:schemeClr val="tx1"/>
                </a:solidFill>
              </a:rPr>
              <a:t>В качестве симптоматического средства в комплексной терапии воспалительных заболеваний верхних дыхательных путей, сопровождающихся кашлем.</a:t>
            </a:r>
            <a:endParaRPr lang="ru-RU" dirty="0">
              <a:solidFill>
                <a:schemeClr val="tx1"/>
              </a:solidFill>
            </a:endParaRP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Противопоказания:</a:t>
            </a:r>
          </a:p>
          <a:p>
            <a:pPr marL="342900" indent="-342900" algn="just">
              <a:buFontTx/>
              <a:buChar char="-"/>
            </a:pPr>
            <a:r>
              <a:rPr lang="ru-RU" b="1" dirty="0">
                <a:solidFill>
                  <a:schemeClr val="tx1"/>
                </a:solidFill>
              </a:rPr>
              <a:t>Повышенная индивидуальная чувствительность к компонентам препарата.</a:t>
            </a:r>
          </a:p>
          <a:p>
            <a:pPr marL="342900" indent="-342900" algn="just">
              <a:buFontTx/>
              <a:buChar char="-"/>
            </a:pPr>
            <a:r>
              <a:rPr lang="ru-RU" b="1" dirty="0">
                <a:solidFill>
                  <a:schemeClr val="tx1"/>
                </a:solidFill>
              </a:rPr>
              <a:t>Детский возраст до 18 лет.</a:t>
            </a: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Срок годности: 3 года</a:t>
            </a:r>
            <a:endParaRPr lang="ru-RU" sz="2800" b="1" dirty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Picture 3" descr="C:\Users\User\Desktop\green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Картинки по запросу трависил фот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4" y="2395741"/>
            <a:ext cx="7344613" cy="55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9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076" y="1079911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err="1" smtClean="0">
                <a:solidFill>
                  <a:schemeClr val="bg2">
                    <a:lumMod val="50000"/>
                  </a:schemeClr>
                </a:solidFill>
              </a:rPr>
              <a:t>Трависил</a:t>
            </a:r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 с сахаром 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109284" y="1636294"/>
            <a:ext cx="15929811" cy="10034336"/>
          </a:xfrm>
        </p:spPr>
        <p:txBody>
          <a:bodyPr>
            <a:normAutofit/>
          </a:bodyPr>
          <a:lstStyle/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таблетки для рассасывания </a:t>
            </a:r>
          </a:p>
          <a:p>
            <a:pPr algn="l"/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Фармакотерапевтическая группа</a:t>
            </a:r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Средства, применяемые при кашле и простудных заболеваниях. Отхаркивающие средства в комбинации.</a:t>
            </a:r>
          </a:p>
          <a:p>
            <a:pPr algn="l"/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Показания к применению.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lang="ru-RU" dirty="0" smtClean="0">
                <a:solidFill>
                  <a:schemeClr val="tx1"/>
                </a:solidFill>
              </a:rPr>
              <a:t>В качестве симптоматического средства в комплексной терапии воспалительных заболеваний верхних дыхательных путей, сопровождающихся кашлем.</a:t>
            </a:r>
          </a:p>
          <a:p>
            <a:pPr algn="just"/>
            <a:endParaRPr lang="ru-RU" b="1" dirty="0" smtClean="0">
              <a:solidFill>
                <a:schemeClr val="tx1"/>
              </a:solidFill>
            </a:endParaRP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Противопоказания:</a:t>
            </a:r>
          </a:p>
          <a:p>
            <a:pPr marL="342900" indent="-342900" algn="just">
              <a:buFontTx/>
              <a:buChar char="-"/>
            </a:pPr>
            <a:r>
              <a:rPr lang="ru-RU" b="1" dirty="0" smtClean="0">
                <a:solidFill>
                  <a:schemeClr val="tx1"/>
                </a:solidFill>
              </a:rPr>
              <a:t>Повышенная индивидуальная чувствительность к компонентам препарата.</a:t>
            </a:r>
          </a:p>
          <a:p>
            <a:pPr marL="342900" indent="-342900" algn="just">
              <a:buFontTx/>
              <a:buChar char="-"/>
            </a:pPr>
            <a:r>
              <a:rPr lang="ru-RU" b="1" dirty="0" smtClean="0">
                <a:solidFill>
                  <a:schemeClr val="tx1"/>
                </a:solidFill>
              </a:rPr>
              <a:t>Детский возраст до 18 лет.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Срок годности: 5 лет</a:t>
            </a:r>
            <a:endParaRPr lang="ru-RU" b="1" dirty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Picture 3" descr="C:\Users\User\Desktop\green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ekzon.by/media/catalog/Travisil_tabl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21" y="2310063"/>
            <a:ext cx="6208236" cy="40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05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Травопассит 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959769"/>
            <a:ext cx="14641596" cy="10034336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Форма выпуска: капсулы</a:t>
            </a: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Упаковка: Контурная ячейковая упаковка №10х3</a:t>
            </a: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Фармакотерапевтическая </a:t>
            </a:r>
            <a:r>
              <a:rPr lang="ru-RU" b="1" dirty="0">
                <a:solidFill>
                  <a:schemeClr val="tx1"/>
                </a:solidFill>
              </a:rPr>
              <a:t>группа. </a:t>
            </a:r>
            <a:r>
              <a:rPr lang="ru-RU" dirty="0">
                <a:solidFill>
                  <a:schemeClr val="tx1"/>
                </a:solidFill>
              </a:rPr>
              <a:t>Прочие седативные и снотворные средства. Средство растительного происхождения. </a:t>
            </a:r>
            <a:r>
              <a:rPr lang="ru-RU" b="1" dirty="0" smtClean="0">
                <a:solidFill>
                  <a:schemeClr val="tx1"/>
                </a:solidFill>
              </a:rPr>
              <a:t>Показания </a:t>
            </a:r>
            <a:r>
              <a:rPr lang="ru-RU" b="1" dirty="0">
                <a:solidFill>
                  <a:schemeClr val="tx1"/>
                </a:solidFill>
              </a:rPr>
              <a:t>к применению: </a:t>
            </a:r>
            <a:r>
              <a:rPr lang="ru-RU" dirty="0">
                <a:solidFill>
                  <a:schemeClr val="tx1"/>
                </a:solidFill>
              </a:rPr>
              <a:t>Общее нервное возбуждение; неврастения и невротические реакции, невроз; стрессы, состояние тревоги и раздражительности; нарушения сна; головные боли, обусловленные нервным напряжением; в качестве симптоматического средства при нейроциркуляторной дистонии и климактерическом </a:t>
            </a:r>
            <a:r>
              <a:rPr lang="ru-RU" dirty="0" smtClean="0">
                <a:solidFill>
                  <a:schemeClr val="tx1"/>
                </a:solidFill>
              </a:rPr>
              <a:t>синдроме.</a:t>
            </a: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Противопоказания</a:t>
            </a:r>
            <a:r>
              <a:rPr lang="ru-RU" b="1" dirty="0">
                <a:solidFill>
                  <a:schemeClr val="tx1"/>
                </a:solidFill>
              </a:rPr>
              <a:t>. </a:t>
            </a:r>
            <a:r>
              <a:rPr lang="ru-RU" dirty="0">
                <a:solidFill>
                  <a:schemeClr val="tx1"/>
                </a:solidFill>
              </a:rPr>
              <a:t>Повышенная чувствительность к компонентам лекарственного средства; детский возраст до 18 лет.</a:t>
            </a: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Взаимодействие </a:t>
            </a:r>
            <a:r>
              <a:rPr lang="ru-RU" b="1" dirty="0">
                <a:solidFill>
                  <a:schemeClr val="tx1"/>
                </a:solidFill>
              </a:rPr>
              <a:t>с другими лекарственными средствами. </a:t>
            </a:r>
            <a:r>
              <a:rPr lang="ru-RU" dirty="0">
                <a:solidFill>
                  <a:schemeClr val="tx1"/>
                </a:solidFill>
              </a:rPr>
              <a:t>Травопассит - Экзон усиливает действие лекарственных средств, угнетающих центральную нервную систему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algn="l"/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Срок годности: 3 года.</a:t>
            </a:r>
            <a:endParaRPr lang="ru-RU" b="1" dirty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User\Desktop\ТРАВОПАССИТ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r="15015"/>
          <a:stretch/>
        </p:blipFill>
        <p:spPr bwMode="auto">
          <a:xfrm>
            <a:off x="481262" y="760275"/>
            <a:ext cx="7676257" cy="1074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8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Уголь активированный - УБФ 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7820526" y="2959769"/>
            <a:ext cx="15484095" cy="10034336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>
                <a:solidFill>
                  <a:schemeClr val="tx1"/>
                </a:solidFill>
              </a:rPr>
              <a:t>Форма выпуска: таблетки 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smtClean="0">
                <a:solidFill>
                  <a:schemeClr val="tx1"/>
                </a:solidFill>
              </a:rPr>
              <a:t>250 мг.</a:t>
            </a: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Упаковка: Таблетки в контурной </a:t>
            </a:r>
            <a:r>
              <a:rPr lang="ru-RU" b="1" dirty="0" err="1" smtClean="0">
                <a:solidFill>
                  <a:schemeClr val="tx1"/>
                </a:solidFill>
              </a:rPr>
              <a:t>безъячейковой</a:t>
            </a:r>
            <a:r>
              <a:rPr lang="ru-RU" b="1" dirty="0" smtClean="0">
                <a:solidFill>
                  <a:schemeClr val="tx1"/>
                </a:solidFill>
              </a:rPr>
              <a:t> упаковке №10х5 </a:t>
            </a: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Фармакотерапевтическая </a:t>
            </a:r>
            <a:r>
              <a:rPr lang="ru-RU" b="1" dirty="0">
                <a:solidFill>
                  <a:schemeClr val="tx1"/>
                </a:solidFill>
              </a:rPr>
              <a:t>группа:</a:t>
            </a:r>
            <a:r>
              <a:rPr lang="ru-RU" dirty="0">
                <a:solidFill>
                  <a:schemeClr val="tx1"/>
                </a:solidFill>
              </a:rPr>
              <a:t> Кишечные адсорбенты. Активированный </a:t>
            </a:r>
            <a:r>
              <a:rPr lang="ru-RU" dirty="0" smtClean="0">
                <a:solidFill>
                  <a:schemeClr val="tx1"/>
                </a:solidFill>
              </a:rPr>
              <a:t>уголь.</a:t>
            </a:r>
          </a:p>
          <a:p>
            <a:pPr algn="just"/>
            <a:endParaRPr lang="ru-RU" b="1" dirty="0" smtClean="0">
              <a:solidFill>
                <a:schemeClr val="tx1"/>
              </a:solidFill>
            </a:endParaRPr>
          </a:p>
          <a:p>
            <a:pPr algn="just"/>
            <a:endParaRPr lang="ru-RU" b="1" dirty="0">
              <a:solidFill>
                <a:schemeClr val="tx1"/>
              </a:solidFill>
            </a:endParaRP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Показания к применению:</a:t>
            </a:r>
            <a:r>
              <a:rPr lang="ru-RU" dirty="0" smtClean="0">
                <a:solidFill>
                  <a:schemeClr val="tx1"/>
                </a:solidFill>
              </a:rPr>
              <a:t> Диспепсия, пищевые интоксикации, отравления алкалоидами, гликозидами, солями тяжелых металлов. Назначают при метеоризме для уменьшения газообразования, при подготовке к рентгенологическим и эндоскопическим исследованиям.</a:t>
            </a:r>
          </a:p>
          <a:p>
            <a:pPr algn="just"/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Условия </a:t>
            </a:r>
            <a:r>
              <a:rPr lang="ru-RU" b="1" dirty="0">
                <a:solidFill>
                  <a:schemeClr val="tx1"/>
                </a:solidFill>
              </a:rPr>
              <a:t>и срок хранения. </a:t>
            </a:r>
            <a:r>
              <a:rPr lang="ru-RU" dirty="0">
                <a:solidFill>
                  <a:schemeClr val="tx1"/>
                </a:solidFill>
              </a:rPr>
              <a:t>Хранить в защищенном от влаги месте при температуре не выше </a:t>
            </a:r>
            <a:r>
              <a:rPr lang="ru-RU" dirty="0" smtClean="0">
                <a:solidFill>
                  <a:schemeClr val="tx1"/>
                </a:solidFill>
              </a:rPr>
              <a:t>25°С. Хранить </a:t>
            </a:r>
            <a:r>
              <a:rPr lang="ru-RU" dirty="0">
                <a:solidFill>
                  <a:schemeClr val="tx1"/>
                </a:solidFill>
              </a:rPr>
              <a:t>в недоступном для детей месте.</a:t>
            </a: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Срок </a:t>
            </a:r>
            <a:r>
              <a:rPr lang="ru-RU" b="1" dirty="0">
                <a:solidFill>
                  <a:schemeClr val="tx1"/>
                </a:solidFill>
              </a:rPr>
              <a:t>годности</a:t>
            </a:r>
            <a:r>
              <a:rPr lang="ru-RU" dirty="0">
                <a:solidFill>
                  <a:schemeClr val="tx1"/>
                </a:solidFill>
              </a:rPr>
              <a:t> - 2 года. </a:t>
            </a:r>
            <a:endParaRPr lang="ru-RU" dirty="0"/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 descr="https://ekzon.by/media/Ugol_UB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49" y="3176337"/>
            <a:ext cx="4739478" cy="47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User\Desktop\greenli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8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Глюкоза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412080"/>
            <a:ext cx="14641596" cy="10034336"/>
          </a:xfrm>
        </p:spPr>
        <p:txBody>
          <a:bodyPr>
            <a:normAutofit/>
          </a:bodyPr>
          <a:lstStyle/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Форма выпуска: порошок для приготовления раствора для внутреннего применения.</a:t>
            </a: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Упаковка: 5 пакетов по 15 г.</a:t>
            </a:r>
          </a:p>
          <a:p>
            <a:pPr algn="just"/>
            <a:endParaRPr lang="ru-RU" sz="28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Фармакотерапевтическая </a:t>
            </a:r>
            <a:r>
              <a:rPr lang="ru-RU" sz="2800" b="1" dirty="0">
                <a:solidFill>
                  <a:schemeClr val="tx1"/>
                </a:solidFill>
              </a:rPr>
              <a:t>группа.</a:t>
            </a:r>
            <a:r>
              <a:rPr lang="ru-RU" sz="2800" dirty="0">
                <a:solidFill>
                  <a:schemeClr val="tx1"/>
                </a:solidFill>
              </a:rPr>
              <a:t> Диагностические препараты</a:t>
            </a:r>
            <a:r>
              <a:rPr lang="ru-RU" sz="2800" dirty="0" smtClean="0">
                <a:solidFill>
                  <a:schemeClr val="tx1"/>
                </a:solidFill>
              </a:rPr>
              <a:t>. Тесты </a:t>
            </a:r>
            <a:r>
              <a:rPr lang="ru-RU" sz="2800" dirty="0">
                <a:solidFill>
                  <a:schemeClr val="tx1"/>
                </a:solidFill>
              </a:rPr>
              <a:t>для выявления диабета. Декстроза</a:t>
            </a:r>
            <a:r>
              <a:rPr lang="ru-RU" sz="28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ru-RU" sz="28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Показания </a:t>
            </a:r>
            <a:r>
              <a:rPr lang="ru-RU" sz="2800" b="1" dirty="0">
                <a:solidFill>
                  <a:schemeClr val="tx1"/>
                </a:solidFill>
              </a:rPr>
              <a:t>к применению.</a:t>
            </a:r>
            <a:r>
              <a:rPr lang="ru-RU" sz="2800" dirty="0">
                <a:solidFill>
                  <a:schemeClr val="tx1"/>
                </a:solidFill>
              </a:rPr>
              <a:t> Пероральный </a:t>
            </a:r>
            <a:r>
              <a:rPr lang="ru-RU" sz="2800" dirty="0" err="1">
                <a:solidFill>
                  <a:schemeClr val="tx1"/>
                </a:solidFill>
              </a:rPr>
              <a:t>глюкозо</a:t>
            </a:r>
            <a:r>
              <a:rPr lang="ru-RU" sz="2800" dirty="0">
                <a:solidFill>
                  <a:schemeClr val="tx1"/>
                </a:solidFill>
              </a:rPr>
              <a:t>-толерантный тест необходимо применять в случае, когда содержание глюкозы в крови не позволяет установить диагноз нарушения толерантности к глюкозе или диабета.</a:t>
            </a:r>
          </a:p>
          <a:p>
            <a:pPr algn="just"/>
            <a:endParaRPr lang="ru-RU" sz="2800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Срок годности: 2 года</a:t>
            </a:r>
            <a:endParaRPr lang="ru-RU" sz="2800" b="1" dirty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3" descr="C:\Users\User\Desktop\green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ekzon.by/media/catalog/Glukoza_porosh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01" y="2412080"/>
            <a:ext cx="6086386" cy="36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3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Аскорбиновая кислота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412080"/>
            <a:ext cx="14641596" cy="10034336"/>
          </a:xfrm>
        </p:spPr>
        <p:txBody>
          <a:bodyPr>
            <a:normAutofit/>
          </a:bodyPr>
          <a:lstStyle/>
          <a:p>
            <a:pPr algn="l"/>
            <a:endParaRPr lang="ru-RU" sz="2800" b="1" dirty="0" smtClean="0">
              <a:solidFill>
                <a:schemeClr val="tx1"/>
              </a:solidFill>
            </a:endParaRP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Форма выпуска: порошок для приготовления раствора для приема внутрь.</a:t>
            </a: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Упаковка: 20 пакетов по 1 г.</a:t>
            </a: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Фармакотерапевтическая </a:t>
            </a:r>
            <a:r>
              <a:rPr lang="ru-RU" sz="2800" b="1" dirty="0">
                <a:solidFill>
                  <a:schemeClr val="tx1"/>
                </a:solidFill>
              </a:rPr>
              <a:t>группа.</a:t>
            </a:r>
            <a:r>
              <a:rPr lang="ru-RU" sz="2800" dirty="0">
                <a:solidFill>
                  <a:schemeClr val="tx1"/>
                </a:solidFill>
              </a:rPr>
              <a:t> Витамины. </a:t>
            </a:r>
            <a:endParaRPr lang="ru-RU" sz="2800" dirty="0" smtClean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 </a:t>
            </a:r>
          </a:p>
          <a:p>
            <a:pPr algn="l"/>
            <a:r>
              <a:rPr lang="ru-RU" sz="2800" b="1" dirty="0">
                <a:solidFill>
                  <a:schemeClr val="tx1"/>
                </a:solidFill>
              </a:rPr>
              <a:t>Показания к применению.</a:t>
            </a:r>
            <a:r>
              <a:rPr lang="ru-RU" sz="2800" dirty="0">
                <a:solidFill>
                  <a:schemeClr val="tx1"/>
                </a:solidFill>
              </a:rPr>
              <a:t> Профилактика и лечение </a:t>
            </a:r>
            <a:r>
              <a:rPr lang="ru-RU" sz="2800" dirty="0" err="1">
                <a:solidFill>
                  <a:schemeClr val="tx1"/>
                </a:solidFill>
              </a:rPr>
              <a:t>гипо</a:t>
            </a:r>
            <a:r>
              <a:rPr lang="ru-RU" sz="2800" dirty="0">
                <a:solidFill>
                  <a:schemeClr val="tx1"/>
                </a:solidFill>
              </a:rPr>
              <a:t>- и авитаминоза витамина </a:t>
            </a:r>
            <a:r>
              <a:rPr lang="ru-RU" sz="2800" dirty="0" smtClean="0">
                <a:solidFill>
                  <a:schemeClr val="tx1"/>
                </a:solidFill>
              </a:rPr>
              <a:t>С. Рекомендуется в период восстановления после тяжелых заболеваний, лихорадочных состояний на фоне острых респираторных заболеваний, в комплексной терапии при геморрагических диатезах, кровотечениях, вялозаживающих ранах и переломов костей.</a:t>
            </a:r>
          </a:p>
          <a:p>
            <a:pPr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Срок годности: 2 года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3" descr="C:\Users\User\Desktop\green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kzon.by/media/catalog/Ascorbinca_Porosh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00" y="2713121"/>
            <a:ext cx="6617712" cy="50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Аскорбиновая кислота (со вкусами)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412080"/>
            <a:ext cx="13475080" cy="10034336"/>
          </a:xfrm>
        </p:spPr>
        <p:txBody>
          <a:bodyPr>
            <a:normAutofit/>
          </a:bodyPr>
          <a:lstStyle/>
          <a:p>
            <a:pPr algn="l"/>
            <a:endParaRPr lang="ru-RU" sz="2800" b="1" dirty="0" smtClean="0">
              <a:solidFill>
                <a:schemeClr val="tx1"/>
              </a:solidFill>
            </a:endParaRP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Форма выпуска: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таблетки жевательные 25 мг</a:t>
            </a:r>
          </a:p>
          <a:p>
            <a:pPr algn="l"/>
            <a:r>
              <a:rPr lang="ru-RU" sz="2800" dirty="0" smtClean="0">
                <a:solidFill>
                  <a:schemeClr val="tx1"/>
                </a:solidFill>
              </a:rPr>
              <a:t>Упаковка: По 10 таблеток в упаковке</a:t>
            </a:r>
          </a:p>
          <a:p>
            <a:pPr algn="l"/>
            <a:r>
              <a:rPr lang="ru-RU" sz="2800" b="1" dirty="0" smtClean="0">
                <a:solidFill>
                  <a:schemeClr val="tx1"/>
                </a:solidFill>
              </a:rPr>
              <a:t>Фармакотерапевтическая </a:t>
            </a:r>
            <a:r>
              <a:rPr lang="ru-RU" sz="2800" b="1" dirty="0">
                <a:solidFill>
                  <a:schemeClr val="tx1"/>
                </a:solidFill>
              </a:rPr>
              <a:t>группа.</a:t>
            </a:r>
            <a:r>
              <a:rPr lang="ru-RU" sz="2800" dirty="0">
                <a:solidFill>
                  <a:schemeClr val="tx1"/>
                </a:solidFill>
              </a:rPr>
              <a:t> </a:t>
            </a:r>
            <a:r>
              <a:rPr lang="ru-RU" sz="2800" dirty="0" err="1">
                <a:solidFill>
                  <a:schemeClr val="tx1"/>
                </a:solidFill>
              </a:rPr>
              <a:t>Витамины.Аскорбиновая</a:t>
            </a:r>
            <a:r>
              <a:rPr lang="ru-RU" sz="2800" dirty="0">
                <a:solidFill>
                  <a:schemeClr val="tx1"/>
                </a:solidFill>
              </a:rPr>
              <a:t> кислота. А11GA01</a:t>
            </a:r>
            <a:r>
              <a:rPr lang="ru-RU" sz="2800" dirty="0" smtClean="0">
                <a:solidFill>
                  <a:schemeClr val="tx1"/>
                </a:solidFill>
              </a:rPr>
              <a:t>.</a:t>
            </a: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Показания </a:t>
            </a:r>
            <a:r>
              <a:rPr lang="ru-RU" b="1" dirty="0">
                <a:solidFill>
                  <a:schemeClr val="tx1"/>
                </a:solidFill>
              </a:rPr>
              <a:t>к применению.</a:t>
            </a:r>
            <a:r>
              <a:rPr lang="ru-RU" dirty="0">
                <a:solidFill>
                  <a:schemeClr val="tx1"/>
                </a:solidFill>
              </a:rPr>
              <a:t> Профилактика и лечение </a:t>
            </a:r>
            <a:r>
              <a:rPr lang="ru-RU" dirty="0" smtClean="0">
                <a:solidFill>
                  <a:schemeClr val="tx1"/>
                </a:solidFill>
              </a:rPr>
              <a:t>авитаминоза </a:t>
            </a:r>
            <a:r>
              <a:rPr lang="ru-RU" dirty="0">
                <a:solidFill>
                  <a:schemeClr val="tx1"/>
                </a:solidFill>
              </a:rPr>
              <a:t>витамина С. </a:t>
            </a:r>
            <a:r>
              <a:rPr lang="ru-RU" dirty="0" smtClean="0">
                <a:solidFill>
                  <a:schemeClr val="tx1"/>
                </a:solidFill>
              </a:rPr>
              <a:t> Состояние повышенной потребности в аскорбиновой кислоте: период интенсивного роста, несбалансированное питание, повышенные умственные и физические нагрузки, период реконвалесценции после тяжелых заболеваний, лихорадочных состояний на фоне острых респираторных заболеваний, острые респираторно-вирусные инфекции, длительно текущие хронические инфекции. </a:t>
            </a:r>
            <a:endParaRPr lang="ru-RU" b="1" dirty="0" smtClean="0">
              <a:solidFill>
                <a:schemeClr val="tx1"/>
              </a:solidFill>
            </a:endParaRP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Условия </a:t>
            </a:r>
            <a:r>
              <a:rPr lang="ru-RU" b="1" dirty="0">
                <a:solidFill>
                  <a:schemeClr val="tx1"/>
                </a:solidFill>
              </a:rPr>
              <a:t>отпуска.</a:t>
            </a:r>
            <a:r>
              <a:rPr lang="ru-RU" dirty="0">
                <a:solidFill>
                  <a:schemeClr val="tx1"/>
                </a:solidFill>
              </a:rPr>
              <a:t> Без рецепта.</a:t>
            </a:r>
          </a:p>
          <a:p>
            <a:pPr algn="l"/>
            <a:endParaRPr lang="ru-RU" b="1" dirty="0" smtClean="0">
              <a:solidFill>
                <a:schemeClr val="tx1"/>
              </a:solidFill>
            </a:endParaRPr>
          </a:p>
          <a:p>
            <a:pPr algn="l"/>
            <a:r>
              <a:rPr lang="ru-RU" b="1" dirty="0" smtClean="0">
                <a:solidFill>
                  <a:schemeClr val="tx1"/>
                </a:solidFill>
              </a:rPr>
              <a:t>Срок </a:t>
            </a:r>
            <a:r>
              <a:rPr lang="ru-RU" b="1" dirty="0">
                <a:solidFill>
                  <a:schemeClr val="tx1"/>
                </a:solidFill>
              </a:rPr>
              <a:t>годности - 18 месяцев.</a:t>
            </a:r>
            <a:r>
              <a:rPr lang="ru-RU" dirty="0">
                <a:solidFill>
                  <a:schemeClr val="tx1"/>
                </a:solidFill>
              </a:rPr>
              <a:t> </a:t>
            </a:r>
            <a:endParaRPr lang="ru-RU" b="1" dirty="0" smtClean="0">
              <a:solidFill>
                <a:schemeClr val="tx1"/>
              </a:solidFill>
            </a:endParaRPr>
          </a:p>
        </p:txBody>
      </p:sp>
      <p:pic>
        <p:nvPicPr>
          <p:cNvPr id="7" name="Picture 3" descr="C:\Users\User\Desktop\green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ekzon.by/media/catalog/Ascor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70" y="3454816"/>
            <a:ext cx="5898726" cy="55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9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464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Глюкоза (со вкусами)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663025" y="2965533"/>
            <a:ext cx="13475080" cy="10034336"/>
          </a:xfrm>
        </p:spPr>
        <p:txBody>
          <a:bodyPr>
            <a:normAutofit/>
          </a:bodyPr>
          <a:lstStyle/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Форма выпуска: таблетки жевательные </a:t>
            </a: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Упаковка: По 15 таблеток в упаковке </a:t>
            </a: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Фармакотерапевтическая </a:t>
            </a:r>
            <a:r>
              <a:rPr lang="ru-RU" sz="2800" b="1" dirty="0">
                <a:solidFill>
                  <a:schemeClr val="tx1"/>
                </a:solidFill>
              </a:rPr>
              <a:t>группа.</a:t>
            </a:r>
            <a:r>
              <a:rPr lang="ru-RU" sz="2800" dirty="0">
                <a:solidFill>
                  <a:schemeClr val="tx1"/>
                </a:solidFill>
              </a:rPr>
              <a:t> </a:t>
            </a:r>
            <a:r>
              <a:rPr lang="ru-RU" sz="2800" dirty="0" smtClean="0">
                <a:solidFill>
                  <a:schemeClr val="tx1"/>
                </a:solidFill>
              </a:rPr>
              <a:t>Питательные вещества. Углеводы. Глюкоза.</a:t>
            </a:r>
            <a:r>
              <a:rPr lang="ru-RU" sz="2800" dirty="0">
                <a:solidFill>
                  <a:schemeClr val="tx1"/>
                </a:solidFill>
              </a:rPr>
              <a:t> </a:t>
            </a:r>
          </a:p>
          <a:p>
            <a:pPr algn="just"/>
            <a:endParaRPr lang="ru-RU" b="1" dirty="0" smtClean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Показания к применению.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lang="ru-RU" dirty="0" smtClean="0">
                <a:solidFill>
                  <a:schemeClr val="tx1"/>
                </a:solidFill>
              </a:rPr>
              <a:t>Гипогликемия.</a:t>
            </a:r>
          </a:p>
          <a:p>
            <a:pPr algn="just"/>
            <a:endParaRPr lang="ru-RU" b="1" dirty="0">
              <a:solidFill>
                <a:schemeClr val="tx1"/>
              </a:solidFill>
            </a:endParaRP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Способ </a:t>
            </a:r>
            <a:r>
              <a:rPr lang="ru-RU" b="1" dirty="0">
                <a:solidFill>
                  <a:schemeClr val="tx1"/>
                </a:solidFill>
              </a:rPr>
              <a:t>применения и дозы.</a:t>
            </a:r>
            <a:r>
              <a:rPr lang="ru-RU" dirty="0">
                <a:solidFill>
                  <a:schemeClr val="tx1"/>
                </a:solidFill>
              </a:rPr>
              <a:t> Принимают внутрь по 1/2 таблетки (</a:t>
            </a:r>
            <a:r>
              <a:rPr lang="ru-RU" dirty="0" smtClean="0">
                <a:solidFill>
                  <a:schemeClr val="tx1"/>
                </a:solidFill>
              </a:rPr>
              <a:t>1000-2000  </a:t>
            </a:r>
            <a:r>
              <a:rPr lang="ru-RU" dirty="0">
                <a:solidFill>
                  <a:schemeClr val="tx1"/>
                </a:solidFill>
              </a:rPr>
              <a:t>мг)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dirty="0">
                <a:solidFill>
                  <a:schemeClr val="tx1"/>
                </a:solidFill>
              </a:rPr>
              <a:t>сутки. Доза и курс лечения определяется врачом в зависимости от характера и течения заболевания.</a:t>
            </a:r>
          </a:p>
          <a:p>
            <a:pPr algn="just"/>
            <a:endParaRPr lang="ru-RU" dirty="0" smtClean="0">
              <a:solidFill>
                <a:schemeClr val="tx1"/>
              </a:solidFill>
            </a:endParaRPr>
          </a:p>
          <a:p>
            <a:pPr algn="just"/>
            <a:endParaRPr lang="ru-RU" dirty="0" smtClean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Срок годности - 3 года.</a:t>
            </a:r>
            <a:r>
              <a:rPr lang="ru-RU" dirty="0">
                <a:solidFill>
                  <a:schemeClr val="tx1"/>
                </a:solidFill>
              </a:rPr>
              <a:t> 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Picture 3" descr="C:\Users\User\Desktop\green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9979"/>
            <a:ext cx="24387175" cy="261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ekzon.by/media/catalog/Glukoza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79" y="3312777"/>
            <a:ext cx="5582885" cy="563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83806" y="0"/>
            <a:ext cx="8803369" cy="1371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15023" y="1819039"/>
            <a:ext cx="1069339" cy="3144434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800" dirty="0">
                <a:solidFill>
                  <a:schemeClr val="bg1"/>
                </a:solidFill>
                <a:latin typeface="Open Sans"/>
                <a:cs typeface="Open Sans"/>
              </a:rPr>
              <a:t>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291244" y="10021875"/>
            <a:ext cx="1047538" cy="3144434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800" dirty="0">
                <a:solidFill>
                  <a:schemeClr val="bg1"/>
                </a:solidFill>
                <a:latin typeface="Open Sans"/>
                <a:cs typeface="Open Sans"/>
              </a:rPr>
              <a:t>”</a:t>
            </a: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17548169" y="2339075"/>
            <a:ext cx="5266844" cy="8069885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>
            <a:lvl1pPr marL="0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5982000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69639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57277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44913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5400" dirty="0">
                <a:solidFill>
                  <a:schemeClr val="bg1"/>
                </a:solidFill>
              </a:rPr>
              <a:t> Забота о Вашем здоровье – миссия существования </a:t>
            </a:r>
            <a:r>
              <a:rPr lang="ru-RU" sz="5400" b="1" dirty="0">
                <a:solidFill>
                  <a:schemeClr val="bg1"/>
                </a:solidFill>
              </a:rPr>
              <a:t>ОАО «ЭКЗОН»</a:t>
            </a:r>
            <a:r>
              <a:rPr lang="ru-RU" sz="5400" dirty="0">
                <a:solidFill>
                  <a:schemeClr val="bg1"/>
                </a:solidFill>
              </a:rPr>
              <a:t> вот уже 20 лет.</a:t>
            </a:r>
            <a:endParaRPr lang="en-US" sz="4800" b="1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r="12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127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:\Temp\bat1254.tmp\Подорожник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25" y="972657"/>
            <a:ext cx="3722821" cy="519280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8" descr="C:\Temp\bat1255.tmp\Алтей сироп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25" y="7442517"/>
            <a:ext cx="3722821" cy="485375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TextBox 7"/>
          <p:cNvSpPr txBox="1"/>
          <p:nvPr/>
        </p:nvSpPr>
        <p:spPr>
          <a:xfrm>
            <a:off x="5514350" y="1245335"/>
            <a:ext cx="17395434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119734"/>
                </a:solidFill>
              </a:rPr>
              <a:t>Сироп «Подорожник с витамином С» (200 мл)</a:t>
            </a:r>
            <a:endParaRPr lang="en-US" b="1" dirty="0" smtClean="0">
              <a:solidFill>
                <a:srgbClr val="119734"/>
              </a:solidFill>
            </a:endParaRPr>
          </a:p>
          <a:p>
            <a:r>
              <a:rPr lang="ru-RU" sz="4000" b="1" dirty="0" smtClean="0"/>
              <a:t>Фармакотерапевтическая группа:  </a:t>
            </a:r>
            <a:r>
              <a:rPr lang="ru-RU" sz="4000" dirty="0" smtClean="0"/>
              <a:t>Средства, применяемые при кашле и простудных заболеваниях. Отхаркивающие средства.</a:t>
            </a:r>
          </a:p>
          <a:p>
            <a:r>
              <a:rPr lang="ru-RU" sz="4000" b="1" dirty="0" smtClean="0"/>
              <a:t>Показания </a:t>
            </a:r>
            <a:r>
              <a:rPr lang="ru-RU" sz="4000" b="1" dirty="0"/>
              <a:t>к </a:t>
            </a:r>
            <a:r>
              <a:rPr lang="ru-RU" sz="4000" b="1" dirty="0" smtClean="0"/>
              <a:t>применению.</a:t>
            </a:r>
            <a:r>
              <a:rPr lang="ru-RU" sz="4000" dirty="0" smtClean="0"/>
              <a:t>:</a:t>
            </a:r>
          </a:p>
          <a:p>
            <a:r>
              <a:rPr lang="ru-RU" sz="4000" dirty="0" smtClean="0"/>
              <a:t>В комплексной терапии воспалительных заболеваний верхних дыхательных путей, сопровождающихся кашлем. Применение по указанным  назначениям  основывается только на опыте продолжительного применения. </a:t>
            </a:r>
          </a:p>
          <a:p>
            <a:r>
              <a:rPr lang="ru-RU" sz="4000" b="1" dirty="0" smtClean="0"/>
              <a:t>Срок </a:t>
            </a:r>
            <a:r>
              <a:rPr lang="ru-RU" sz="4000" b="1" dirty="0"/>
              <a:t>годности 18 месяцев.</a:t>
            </a:r>
            <a:r>
              <a:rPr lang="ru-RU" sz="4000" dirty="0"/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6749" y="7838069"/>
            <a:ext cx="17243035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119734"/>
                </a:solidFill>
              </a:rPr>
              <a:t>Сироп «Алтей» (200 мл)</a:t>
            </a:r>
          </a:p>
          <a:p>
            <a:r>
              <a:rPr lang="ru-RU" sz="4000" b="1" dirty="0"/>
              <a:t>Фармакотерапевтическая группа:  </a:t>
            </a:r>
            <a:r>
              <a:rPr lang="ru-RU" sz="4000" dirty="0"/>
              <a:t>Средства, применяемые при кашле и простудных заболеваниях. Отхаркивающие средства.</a:t>
            </a:r>
          </a:p>
          <a:p>
            <a:r>
              <a:rPr lang="ru-RU" sz="4000" b="1" dirty="0" smtClean="0"/>
              <a:t>Показания </a:t>
            </a:r>
            <a:r>
              <a:rPr lang="ru-RU" sz="4000" b="1" dirty="0"/>
              <a:t>к </a:t>
            </a:r>
            <a:r>
              <a:rPr lang="ru-RU" sz="4000" b="1" dirty="0" smtClean="0"/>
              <a:t>применению:</a:t>
            </a:r>
            <a:r>
              <a:rPr lang="ru-RU" sz="4000" b="1" dirty="0"/>
              <a:t> </a:t>
            </a:r>
            <a:r>
              <a:rPr lang="ru-RU" sz="4000" dirty="0" smtClean="0"/>
              <a:t>В составе комплексной терапии инфекционно-воспалительных  заболеваний дыхательных путей (фарингит, ларингит, трахеит, бронхит), сопровождающихся кашлем.</a:t>
            </a:r>
          </a:p>
          <a:p>
            <a:r>
              <a:rPr lang="ru-RU" sz="4000" b="1" dirty="0" smtClean="0"/>
              <a:t>Срок </a:t>
            </a:r>
            <a:r>
              <a:rPr lang="ru-RU" sz="4000" b="1" dirty="0"/>
              <a:t>годности </a:t>
            </a:r>
            <a:r>
              <a:rPr lang="ru-RU" sz="4000" b="1" dirty="0" smtClean="0"/>
              <a:t>2года.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286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Temp\bat1256.tmp\Девясил сироп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41" y="1245335"/>
            <a:ext cx="3440363" cy="5043133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Рисунок 4" descr="Розавит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31" y="7224495"/>
            <a:ext cx="3172159" cy="4710831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TextBox 6"/>
          <p:cNvSpPr txBox="1"/>
          <p:nvPr/>
        </p:nvSpPr>
        <p:spPr>
          <a:xfrm>
            <a:off x="5514350" y="1245335"/>
            <a:ext cx="1739543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119734"/>
                </a:solidFill>
              </a:rPr>
              <a:t>Сироп «Девясил с витамином С» (200 мл)</a:t>
            </a:r>
          </a:p>
          <a:p>
            <a:r>
              <a:rPr lang="ru-RU" b="1" dirty="0" smtClean="0"/>
              <a:t>Фармакотерапевтическая </a:t>
            </a:r>
            <a:r>
              <a:rPr lang="ru-RU" b="1" dirty="0"/>
              <a:t>группа.</a:t>
            </a:r>
            <a:r>
              <a:rPr lang="ru-RU" dirty="0"/>
              <a:t> Средства, применяемые при кашле и простудных заболеваниях. Отхаркивающее средство. </a:t>
            </a:r>
            <a:endParaRPr lang="ru-RU" dirty="0" smtClean="0"/>
          </a:p>
          <a:p>
            <a:r>
              <a:rPr lang="ru-RU" b="1" dirty="0"/>
              <a:t>Показания к применению.</a:t>
            </a:r>
            <a:r>
              <a:rPr lang="ru-RU" sz="4000" b="1" dirty="0"/>
              <a:t> </a:t>
            </a:r>
            <a:r>
              <a:rPr lang="ru-RU" sz="4000" dirty="0"/>
              <a:t>В качестве отхаркивающего средства в комплексной терапии инфекционно-воспалительных заболеваний дыхательных путей</a:t>
            </a:r>
            <a:r>
              <a:rPr lang="ru-RU" sz="4000" dirty="0" smtClean="0"/>
              <a:t>.</a:t>
            </a:r>
          </a:p>
          <a:p>
            <a:r>
              <a:rPr lang="ru-RU" sz="4000" dirty="0" smtClean="0"/>
              <a:t>Срок годности: 18 месяцев.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14350" y="7274010"/>
            <a:ext cx="1739543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119734"/>
                </a:solidFill>
              </a:rPr>
              <a:t>Сироп «Розавит» (200 мл)</a:t>
            </a:r>
          </a:p>
          <a:p>
            <a:r>
              <a:rPr lang="ru-RU" b="1" dirty="0"/>
              <a:t>Фармакологическая группа. </a:t>
            </a:r>
            <a:r>
              <a:rPr lang="ru-RU" dirty="0"/>
              <a:t>Аскорбиновая кислота (витамин С) в комбинации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Показания </a:t>
            </a:r>
            <a:r>
              <a:rPr lang="ru-RU" b="1" dirty="0"/>
              <a:t>к применению</a:t>
            </a:r>
            <a:r>
              <a:rPr lang="ru-RU" b="1" dirty="0" smtClean="0"/>
              <a:t>.</a:t>
            </a:r>
            <a:r>
              <a:rPr lang="ru-RU" sz="4000" dirty="0"/>
              <a:t> </a:t>
            </a:r>
            <a:r>
              <a:rPr lang="ru-RU" sz="4000" dirty="0" smtClean="0"/>
              <a:t>Профилактика гиповитаминоза витамина С. Состояние повышенной потребности в аскорбиновой кислоте в период выздоровления после инфекционных простудных заболеваний .</a:t>
            </a:r>
          </a:p>
          <a:p>
            <a:r>
              <a:rPr lang="ru-RU" sz="4000" dirty="0" smtClean="0"/>
              <a:t>Срок годности: 18 месяцев.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150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Temp\bat1257.tmp\Чабрец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95" y="510459"/>
            <a:ext cx="2795722" cy="39412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" name="TextBox 4"/>
          <p:cNvSpPr txBox="1"/>
          <p:nvPr/>
        </p:nvSpPr>
        <p:spPr>
          <a:xfrm>
            <a:off x="5514350" y="715946"/>
            <a:ext cx="1739543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119734"/>
                </a:solidFill>
              </a:rPr>
              <a:t>Сироп «Чабрец с витамином С» (200 мл)</a:t>
            </a:r>
          </a:p>
          <a:p>
            <a:r>
              <a:rPr lang="ru-RU" sz="3600" b="1" dirty="0"/>
              <a:t>Фармакотерапевтическая группа.</a:t>
            </a:r>
            <a:r>
              <a:rPr lang="ru-RU" sz="3600" dirty="0"/>
              <a:t> Средства, применяемые при кашле и простудных заболеваниях. Отхаркивающее средство. </a:t>
            </a:r>
            <a:endParaRPr lang="ru-RU" sz="3600" dirty="0" smtClean="0"/>
          </a:p>
          <a:p>
            <a:r>
              <a:rPr lang="ru-RU" sz="3200" b="1" dirty="0" smtClean="0"/>
              <a:t>Показания </a:t>
            </a:r>
            <a:r>
              <a:rPr lang="ru-RU" sz="3200" b="1" dirty="0"/>
              <a:t>к применению. </a:t>
            </a:r>
            <a:r>
              <a:rPr lang="ru-RU" sz="3200" dirty="0"/>
              <a:t>Лекарственное средство применяют в качестве отхаркивающего средства в комплексной терапии острых респираторных заболеваний. </a:t>
            </a:r>
            <a:endParaRPr lang="ru-RU" sz="3200" dirty="0" smtClean="0"/>
          </a:p>
          <a:p>
            <a:r>
              <a:rPr lang="ru-RU" sz="3200" dirty="0" smtClean="0"/>
              <a:t>Срок годности: 18 месяцев.</a:t>
            </a:r>
            <a:endParaRPr lang="ru-RU" sz="3200" dirty="0"/>
          </a:p>
        </p:txBody>
      </p:sp>
      <p:pic>
        <p:nvPicPr>
          <p:cNvPr id="1026" name="Picture 2" descr="https://ekzon.by/media/catalog/Travis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92" y="4933515"/>
            <a:ext cx="2831263" cy="35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66750" y="4795687"/>
            <a:ext cx="173954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119734"/>
                </a:solidFill>
              </a:rPr>
              <a:t>Сироп «</a:t>
            </a:r>
            <a:r>
              <a:rPr lang="ru-RU" sz="3600" b="1" dirty="0" err="1" smtClean="0">
                <a:solidFill>
                  <a:srgbClr val="119734"/>
                </a:solidFill>
              </a:rPr>
              <a:t>Трависил</a:t>
            </a:r>
            <a:r>
              <a:rPr lang="ru-RU" sz="3600" b="1" dirty="0" smtClean="0">
                <a:solidFill>
                  <a:srgbClr val="119734"/>
                </a:solidFill>
              </a:rPr>
              <a:t>» (100 мл)</a:t>
            </a:r>
          </a:p>
          <a:p>
            <a:r>
              <a:rPr lang="ru-RU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Фармакотерапевтическая группа: </a:t>
            </a:r>
            <a:r>
              <a:rPr lang="ru-RU" sz="3600" dirty="0"/>
              <a:t>Средства, применяемые при кашле и простудных заболеваниях. Отхаркивающее </a:t>
            </a:r>
            <a:r>
              <a:rPr lang="ru-RU" sz="3600" dirty="0" smtClean="0"/>
              <a:t>средство</a:t>
            </a:r>
            <a:r>
              <a:rPr lang="ru-RU" sz="3600" dirty="0"/>
              <a:t> </a:t>
            </a:r>
            <a:r>
              <a:rPr lang="ru-RU" sz="3600" dirty="0" smtClean="0"/>
              <a:t>в комбинации. </a:t>
            </a:r>
          </a:p>
          <a:p>
            <a:r>
              <a:rPr lang="ru-RU" sz="3200" b="1" dirty="0"/>
              <a:t>Показания к применению.</a:t>
            </a:r>
            <a:r>
              <a:rPr lang="ru-RU" sz="3200" dirty="0"/>
              <a:t> В качестве отхаркивающего средства в комплексной терапии воспалительных заболеваний дыхательных путей (ларингит, фарингит, трахеит). </a:t>
            </a:r>
          </a:p>
          <a:p>
            <a:r>
              <a:rPr lang="ru-RU" sz="2800" dirty="0" smtClean="0"/>
              <a:t>Срок годности – 5 лет.</a:t>
            </a:r>
          </a:p>
        </p:txBody>
      </p:sp>
      <p:pic>
        <p:nvPicPr>
          <p:cNvPr id="1028" name="Picture 4" descr="https://ekzon.by/media/catalog/Travisil_sugar_f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95" y="9466848"/>
            <a:ext cx="3120726" cy="36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9150" y="9375708"/>
            <a:ext cx="173954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119734"/>
                </a:solidFill>
              </a:rPr>
              <a:t>Сироп «</a:t>
            </a:r>
            <a:r>
              <a:rPr lang="ru-RU" sz="3600" b="1" dirty="0" err="1" smtClean="0">
                <a:solidFill>
                  <a:srgbClr val="119734"/>
                </a:solidFill>
              </a:rPr>
              <a:t>Трависил</a:t>
            </a:r>
            <a:r>
              <a:rPr lang="ru-RU" sz="3600" b="1" dirty="0" smtClean="0">
                <a:solidFill>
                  <a:srgbClr val="119734"/>
                </a:solidFill>
              </a:rPr>
              <a:t> </a:t>
            </a:r>
            <a:r>
              <a:rPr lang="ru-RU" sz="3600" b="1" smtClean="0">
                <a:solidFill>
                  <a:srgbClr val="119734"/>
                </a:solidFill>
              </a:rPr>
              <a:t>без сахара» </a:t>
            </a:r>
            <a:r>
              <a:rPr lang="ru-RU" sz="3600" b="1" dirty="0" smtClean="0">
                <a:solidFill>
                  <a:srgbClr val="119734"/>
                </a:solidFill>
              </a:rPr>
              <a:t>(100 мл)</a:t>
            </a:r>
          </a:p>
          <a:p>
            <a:r>
              <a:rPr lang="ru-RU" sz="3600" b="1" dirty="0"/>
              <a:t>Фармакотерапевтическая группа.</a:t>
            </a:r>
            <a:r>
              <a:rPr lang="ru-RU" sz="3600" dirty="0"/>
              <a:t> Средства, применяемые при кашле и простудных заболеваниях. Отхаркивающее </a:t>
            </a:r>
            <a:r>
              <a:rPr lang="ru-RU" sz="3600" dirty="0" smtClean="0"/>
              <a:t>средство</a:t>
            </a:r>
            <a:r>
              <a:rPr lang="ru-RU" sz="3600" dirty="0"/>
              <a:t> </a:t>
            </a:r>
            <a:r>
              <a:rPr lang="ru-RU" sz="3600" dirty="0" smtClean="0"/>
              <a:t>в комбинации.</a:t>
            </a:r>
            <a:endParaRPr lang="ru-RU" sz="3600" dirty="0"/>
          </a:p>
          <a:p>
            <a:r>
              <a:rPr lang="ru-RU" sz="3200" b="1" dirty="0" smtClean="0"/>
              <a:t>Показания </a:t>
            </a:r>
            <a:r>
              <a:rPr lang="ru-RU" sz="3200" b="1" dirty="0"/>
              <a:t>к применению</a:t>
            </a:r>
            <a:r>
              <a:rPr lang="ru-RU" sz="3200" b="1" dirty="0" smtClean="0"/>
              <a:t>.</a:t>
            </a:r>
            <a:r>
              <a:rPr lang="ru-RU" sz="3200" dirty="0" smtClean="0"/>
              <a:t> В качестве отхаркивающего средства в комплексной терапии воспалительных заболеваний дыхательных путей (ларингит, фарингит, трахеит). </a:t>
            </a:r>
          </a:p>
          <a:p>
            <a:r>
              <a:rPr lang="ru-RU" sz="2800" dirty="0" smtClean="0"/>
              <a:t>Срок годности – 5 лет.</a:t>
            </a:r>
          </a:p>
        </p:txBody>
      </p:sp>
    </p:spTree>
    <p:extLst>
      <p:ext uri="{BB962C8B-B14F-4D97-AF65-F5344CB8AC3E}">
        <p14:creationId xmlns:p14="http://schemas.microsoft.com/office/powerpoint/2010/main" val="15150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518458" y="2381992"/>
            <a:ext cx="14868997" cy="1190422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Спасибо за внимание!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User\Desktop\pos-материалы\InvvQ8_2L3E - копия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48" y="4936157"/>
            <a:ext cx="6083217" cy="59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3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4257992" y="832600"/>
            <a:ext cx="19473301" cy="106695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ru-RU" sz="7500" b="1" dirty="0" smtClean="0">
                <a:solidFill>
                  <a:schemeClr val="accent1">
                    <a:lumMod val="50000"/>
                  </a:schemeClr>
                </a:solidFill>
              </a:rPr>
              <a:t>Гематовит </a:t>
            </a:r>
            <a:endParaRPr lang="en-US" sz="7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 ( </a:t>
            </a:r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лекарственное средство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7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sz="37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sz="3700" b="1" dirty="0">
              <a:solidFill>
                <a:schemeClr val="accent1"/>
              </a:solidFill>
            </a:endParaRPr>
          </a:p>
          <a:p>
            <a:pPr algn="just"/>
            <a:r>
              <a:rPr lang="en-US" sz="3700" b="1" dirty="0">
                <a:solidFill>
                  <a:srgbClr val="C00000"/>
                </a:solidFill>
              </a:rPr>
              <a:t>    </a:t>
            </a:r>
            <a:endParaRPr lang="en-US" sz="3700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https://ekzon.by/media/catalog/gematov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71" y="4287780"/>
            <a:ext cx="5377353" cy="223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r="1497"/>
          <a:stretch>
            <a:fillRect/>
          </a:stretch>
        </p:blipFill>
        <p:spPr>
          <a:xfrm>
            <a:off x="72188" y="11502187"/>
            <a:ext cx="1949117" cy="1949118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7300" y="3310662"/>
            <a:ext cx="16972111" cy="1029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Лекарственная форма: </a:t>
            </a:r>
            <a:r>
              <a:rPr lang="ru-RU" sz="3200" dirty="0" smtClean="0"/>
              <a:t>плитка</a:t>
            </a:r>
          </a:p>
          <a:p>
            <a:r>
              <a:rPr lang="ru-RU" sz="3200" b="1" dirty="0" smtClean="0"/>
              <a:t>Код </a:t>
            </a:r>
            <a:r>
              <a:rPr lang="en-US" sz="3200" b="1" dirty="0" smtClean="0"/>
              <a:t>ATX: </a:t>
            </a:r>
            <a:r>
              <a:rPr lang="en-US" sz="3200" dirty="0" smtClean="0"/>
              <a:t>A11GA01 </a:t>
            </a:r>
            <a:r>
              <a:rPr lang="ru-RU" sz="3200" dirty="0" smtClean="0"/>
              <a:t>Витамины, Аскорбиновая кислота (витамин С).</a:t>
            </a:r>
          </a:p>
          <a:p>
            <a:r>
              <a:rPr lang="ru-RU" sz="3200" b="1" dirty="0" smtClean="0"/>
              <a:t>Показания к применению: </a:t>
            </a:r>
            <a:r>
              <a:rPr lang="ru-RU" sz="3200" dirty="0" smtClean="0"/>
              <a:t>Применяют в качестве лечебно-профилактического средства при повышенной физической или нервно-психической нагрузке, в период выздоровления, после перенесенного инфекционного заболевания и для повышения сопротивляемости  организма к инфекционным и простудным заболеваниям.</a:t>
            </a:r>
          </a:p>
          <a:p>
            <a:r>
              <a:rPr lang="ru-RU" sz="3200" b="1" dirty="0" smtClean="0"/>
              <a:t>Состав: </a:t>
            </a:r>
          </a:p>
          <a:p>
            <a:r>
              <a:rPr lang="ru-RU" sz="3200" dirty="0" smtClean="0"/>
              <a:t>Аскорбиновая кислота             120 мг</a:t>
            </a:r>
          </a:p>
          <a:p>
            <a:r>
              <a:rPr lang="ru-RU" sz="3200" dirty="0" smtClean="0"/>
              <a:t>Вспомогательные вещества:</a:t>
            </a:r>
          </a:p>
          <a:p>
            <a:r>
              <a:rPr lang="ru-RU" sz="3200" dirty="0" smtClean="0"/>
              <a:t>Альбумин черный пищевой,</a:t>
            </a:r>
          </a:p>
          <a:p>
            <a:r>
              <a:rPr lang="ru-RU" sz="3200" dirty="0" smtClean="0"/>
              <a:t>Молоко цельное сгущенное с сахаром</a:t>
            </a:r>
          </a:p>
          <a:p>
            <a:r>
              <a:rPr lang="ru-RU" sz="3200" dirty="0" smtClean="0"/>
              <a:t>Сахар-песок</a:t>
            </a:r>
          </a:p>
          <a:p>
            <a:r>
              <a:rPr lang="ru-RU" sz="3200" dirty="0" smtClean="0"/>
              <a:t>Патока крахмальная  карамельная</a:t>
            </a:r>
          </a:p>
          <a:p>
            <a:r>
              <a:rPr lang="ru-RU" sz="3200" dirty="0" smtClean="0"/>
              <a:t>Ароматизатор «Ванилин»</a:t>
            </a:r>
          </a:p>
          <a:p>
            <a:endParaRPr lang="ru-RU" dirty="0" smtClean="0"/>
          </a:p>
          <a:p>
            <a:r>
              <a:rPr lang="ru-RU" sz="3600" b="1" dirty="0" smtClean="0"/>
              <a:t>Срок годности: 18 месяцев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14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ekzon.by/media/catalog/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63" y="4063531"/>
            <a:ext cx="5647359" cy="19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87300" y="3310662"/>
            <a:ext cx="16972111" cy="1057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Лекарственная форма: </a:t>
            </a:r>
            <a:r>
              <a:rPr lang="ru-RU" sz="3200" dirty="0" smtClean="0"/>
              <a:t>плитка</a:t>
            </a:r>
          </a:p>
          <a:p>
            <a:r>
              <a:rPr lang="ru-RU" sz="3200" b="1" dirty="0" smtClean="0"/>
              <a:t>Код </a:t>
            </a:r>
            <a:r>
              <a:rPr lang="en-US" sz="3200" b="1" dirty="0" smtClean="0"/>
              <a:t>ATX: </a:t>
            </a:r>
            <a:r>
              <a:rPr lang="en-US" sz="3200" dirty="0" smtClean="0"/>
              <a:t>B03AE10  </a:t>
            </a:r>
            <a:r>
              <a:rPr lang="ru-RU" sz="3200" dirty="0" smtClean="0"/>
              <a:t>Антианемические средства. Средства на основе железа в иных комбинациях. </a:t>
            </a:r>
            <a:r>
              <a:rPr lang="ru-RU" sz="3200" b="1" dirty="0" smtClean="0"/>
              <a:t>Показания к применению: В качестве лечебно-профилактического средства при несбалансированном и недостаточном питании для профилактики дефицита железа и аскорбиновой кислоты.</a:t>
            </a:r>
          </a:p>
          <a:p>
            <a:endParaRPr lang="ru-RU" sz="3200" b="1" dirty="0" smtClean="0"/>
          </a:p>
          <a:p>
            <a:r>
              <a:rPr lang="ru-RU" sz="3200" b="1" dirty="0" smtClean="0"/>
              <a:t>Состав: </a:t>
            </a:r>
          </a:p>
          <a:p>
            <a:r>
              <a:rPr lang="ru-RU" sz="3200" dirty="0" smtClean="0"/>
              <a:t>Аскорбиновая кислота             72 мг</a:t>
            </a:r>
          </a:p>
          <a:p>
            <a:r>
              <a:rPr lang="ru-RU" sz="3200" dirty="0" smtClean="0"/>
              <a:t>Железа  (</a:t>
            </a:r>
            <a:r>
              <a:rPr lang="en-US" sz="3200" dirty="0" smtClean="0"/>
              <a:t>II</a:t>
            </a:r>
            <a:r>
              <a:rPr lang="ru-RU" sz="3200" dirty="0" smtClean="0"/>
              <a:t>)</a:t>
            </a:r>
            <a:r>
              <a:rPr lang="en-US" sz="3200" dirty="0" smtClean="0"/>
              <a:t>-</a:t>
            </a:r>
            <a:r>
              <a:rPr lang="ru-RU" sz="3200" dirty="0" smtClean="0"/>
              <a:t>ион (в виде железа (</a:t>
            </a:r>
            <a:r>
              <a:rPr lang="en-US" sz="3200" dirty="0" smtClean="0"/>
              <a:t>II)</a:t>
            </a:r>
            <a:r>
              <a:rPr lang="ru-RU" sz="3200" dirty="0" smtClean="0"/>
              <a:t> сульфата моногидрата – 20 мг</a:t>
            </a:r>
            <a:endParaRPr lang="ru-RU" sz="3200" dirty="0"/>
          </a:p>
          <a:p>
            <a:r>
              <a:rPr lang="ru-RU" sz="3200" dirty="0" smtClean="0"/>
              <a:t>Вспомогательные вещества:</a:t>
            </a:r>
          </a:p>
          <a:p>
            <a:r>
              <a:rPr lang="ru-RU" sz="3200" dirty="0" smtClean="0"/>
              <a:t>Альбумин черный пищевой,</a:t>
            </a:r>
          </a:p>
          <a:p>
            <a:r>
              <a:rPr lang="ru-RU" sz="3200" dirty="0" smtClean="0"/>
              <a:t>Молоко цельное сгущенное с сахаром</a:t>
            </a:r>
          </a:p>
          <a:p>
            <a:r>
              <a:rPr lang="ru-RU" sz="3200" dirty="0" smtClean="0"/>
              <a:t>Сахар-песок</a:t>
            </a:r>
          </a:p>
          <a:p>
            <a:r>
              <a:rPr lang="ru-RU" sz="3200" dirty="0" smtClean="0"/>
              <a:t>Патока крахмальная  карамельная</a:t>
            </a:r>
          </a:p>
          <a:p>
            <a:r>
              <a:rPr lang="ru-RU" sz="3200" dirty="0" smtClean="0"/>
              <a:t>Ванилин</a:t>
            </a:r>
          </a:p>
          <a:p>
            <a:endParaRPr lang="ru-RU" sz="3600" b="1" dirty="0" smtClean="0"/>
          </a:p>
          <a:p>
            <a:r>
              <a:rPr lang="ru-RU" sz="3600" b="1" dirty="0" smtClean="0"/>
              <a:t>Срок годности: 18 месяцев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257992" y="832600"/>
            <a:ext cx="19473301" cy="189282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ru-RU" sz="7500" b="1" dirty="0" smtClean="0">
                <a:solidFill>
                  <a:schemeClr val="accent1">
                    <a:lumMod val="50000"/>
                  </a:schemeClr>
                </a:solidFill>
              </a:rPr>
              <a:t>Гематовит железо плюс </a:t>
            </a:r>
            <a:endParaRPr lang="en-US" sz="75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 ( </a:t>
            </a:r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лекарственное средство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0685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6600" dirty="0" smtClean="0">
                <a:solidFill>
                  <a:schemeClr val="bg2">
                    <a:lumMod val="50000"/>
                  </a:schemeClr>
                </a:solidFill>
              </a:rPr>
              <a:t>Ацецезон</a:t>
            </a:r>
            <a:br>
              <a:rPr lang="ru-RU" sz="66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(МНН – </a:t>
            </a:r>
            <a:r>
              <a:rPr lang="ru-RU" sz="3200" i="1" dirty="0" smtClean="0">
                <a:solidFill>
                  <a:schemeClr val="bg2">
                    <a:lumMod val="50000"/>
                  </a:schemeClr>
                </a:solidFill>
              </a:rPr>
              <a:t>Ацетилцистеин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617368" y="2224254"/>
            <a:ext cx="17117224" cy="11154861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порошок</a:t>
            </a: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Упаковка:</a:t>
            </a: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- 20 пакетиков по 200 мг</a:t>
            </a: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- 20 пакетиков по 100 мг (для детей).</a:t>
            </a:r>
          </a:p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Фармакотерапевтическая группа: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Препараты, применяемые при кашле и простудных заболеваниях. </a:t>
            </a:r>
            <a:r>
              <a:rPr lang="ru-RU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Муколитики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Ацетилцистеин.   </a:t>
            </a:r>
          </a:p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Показания </a:t>
            </a:r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 применению</a:t>
            </a:r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Лечение 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острых и хронических заболеваний бронхолегочной системы, требующих уменьшения вязкости мокроты, улучшения ее отхождения и отхаркивания. Профилактика синдрома дистальной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интенстинальной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обструкции при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муковисцидозе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Препарат можно применять с 2-ух лет.</a:t>
            </a:r>
          </a:p>
          <a:p>
            <a:pPr algn="l"/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Срок годности – 2 года.</a:t>
            </a:r>
            <a:endParaRPr lang="ru-RU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 algn="l">
              <a:buAutoNum type="arabicPeriod"/>
            </a:pP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146" name="Picture 2" descr="C:\Users\User\Desktop\ЛС\ацецезон\ацецезон 2 pdf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7" t="2652" r="26765" b="2865"/>
          <a:stretch/>
        </p:blipFill>
        <p:spPr bwMode="auto">
          <a:xfrm>
            <a:off x="890336" y="0"/>
            <a:ext cx="5414211" cy="1361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3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0685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Флюколд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232358" y="2609266"/>
            <a:ext cx="17502233" cy="10481092"/>
          </a:xfrm>
        </p:spPr>
        <p:txBody>
          <a:bodyPr>
            <a:normAutofit lnSpcReduction="10000"/>
          </a:bodyPr>
          <a:lstStyle/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Действующие вещества:</a:t>
            </a: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Парацетамол – 125,0 мг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Хлорфенирамина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малеат – 2,0 мг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 сироп 100 мл</a:t>
            </a:r>
          </a:p>
          <a:p>
            <a:pPr algn="just"/>
            <a:r>
              <a:rPr lang="ru-RU" sz="3200" b="1" dirty="0" smtClean="0">
                <a:solidFill>
                  <a:schemeClr val="tx1"/>
                </a:solidFill>
              </a:rPr>
              <a:t>Фармакотерапевтическая группа: </a:t>
            </a:r>
            <a:r>
              <a:rPr lang="ru-RU" sz="3200" dirty="0" smtClean="0">
                <a:solidFill>
                  <a:schemeClr val="tx1"/>
                </a:solidFill>
              </a:rPr>
              <a:t>Парацетамол </a:t>
            </a:r>
            <a:r>
              <a:rPr lang="ru-RU" sz="3200" dirty="0">
                <a:solidFill>
                  <a:schemeClr val="tx1"/>
                </a:solidFill>
              </a:rPr>
              <a:t>в комбинации с другими препаратами (исключая психолептики). </a:t>
            </a:r>
            <a:endParaRPr lang="ru-RU" sz="3200" dirty="0" smtClean="0">
              <a:solidFill>
                <a:schemeClr val="tx1"/>
              </a:solidFill>
            </a:endParaRPr>
          </a:p>
          <a:p>
            <a:pPr algn="just"/>
            <a:endParaRPr lang="ru-RU" sz="32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3200" b="1" dirty="0" smtClean="0">
                <a:solidFill>
                  <a:schemeClr val="tx1"/>
                </a:solidFill>
              </a:rPr>
              <a:t>Показания </a:t>
            </a:r>
            <a:r>
              <a:rPr lang="ru-RU" sz="3200" b="1" dirty="0">
                <a:solidFill>
                  <a:schemeClr val="tx1"/>
                </a:solidFill>
              </a:rPr>
              <a:t>к применению.</a:t>
            </a:r>
            <a:endParaRPr lang="ru-RU" sz="3200" dirty="0">
              <a:solidFill>
                <a:schemeClr val="tx1"/>
              </a:solidFill>
            </a:endParaRPr>
          </a:p>
          <a:p>
            <a:pPr algn="just"/>
            <a:r>
              <a:rPr lang="ru-RU" sz="3200" dirty="0">
                <a:solidFill>
                  <a:schemeClr val="tx1"/>
                </a:solidFill>
              </a:rPr>
              <a:t>Кратковременное симптоматическое лечение гриппа и простуды, включая лихорадку и озноб, головную боль, насморк, чихание и боль в теле у взрослых и детей старше 6-ти лет</a:t>
            </a:r>
            <a:r>
              <a:rPr lang="ru-RU" sz="32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Препарат </a:t>
            </a:r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можно применять с </a:t>
            </a:r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6-ти </a:t>
            </a:r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лет</a:t>
            </a:r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just"/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Срок годности – 3 года.</a:t>
            </a:r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User\Desktop\флюк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760277"/>
            <a:ext cx="5100838" cy="115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42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0685" y="1893794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Рэникзон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7786925" y="1893794"/>
            <a:ext cx="14641596" cy="11124374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Действующее вещество:</a:t>
            </a: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Кальция карбонат</a:t>
            </a: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Магния карбонат</a:t>
            </a: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таблетки в контурной ячейковой упаковке 12х2</a:t>
            </a: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Фармакотерапевтическая группа: Антациды.</a:t>
            </a:r>
          </a:p>
          <a:p>
            <a:pPr algn="l"/>
            <a:endParaRPr lang="ru-RU" sz="3200" b="1" dirty="0" smtClean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Показания </a:t>
            </a:r>
            <a:r>
              <a:rPr lang="ru-RU" sz="3200" b="1" dirty="0">
                <a:solidFill>
                  <a:schemeClr val="tx1"/>
                </a:solidFill>
              </a:rPr>
              <a:t>к применению:</a:t>
            </a:r>
            <a:endParaRPr lang="ru-RU" sz="3200" dirty="0">
              <a:solidFill>
                <a:schemeClr val="tx1"/>
              </a:solidFill>
            </a:endParaRPr>
          </a:p>
          <a:p>
            <a:pPr algn="l"/>
            <a:r>
              <a:rPr lang="ru-RU" sz="3200" dirty="0">
                <a:solidFill>
                  <a:schemeClr val="tx1"/>
                </a:solidFill>
              </a:rPr>
              <a:t>Симптомы, связанные с повышенной кислотностью желудочного сока: изжога, отрыжка, периодические боли в области желудка, нарушение пищеварения, диспепсия(чувство переполнения или тяжести в </a:t>
            </a:r>
            <a:r>
              <a:rPr lang="ru-RU" sz="3200" dirty="0" err="1">
                <a:solidFill>
                  <a:schemeClr val="tx1"/>
                </a:solidFill>
              </a:rPr>
              <a:t>эпигастральной</a:t>
            </a:r>
            <a:r>
              <a:rPr lang="ru-RU" sz="3200" dirty="0">
                <a:solidFill>
                  <a:schemeClr val="tx1"/>
                </a:solidFill>
              </a:rPr>
              <a:t> области, тошнота</a:t>
            </a:r>
            <a:r>
              <a:rPr lang="ru-RU" sz="3200" dirty="0" smtClean="0">
                <a:solidFill>
                  <a:schemeClr val="tx1"/>
                </a:solidFill>
              </a:rPr>
              <a:t>).</a:t>
            </a:r>
          </a:p>
          <a:p>
            <a:pPr algn="l"/>
            <a:endParaRPr lang="ru-RU" sz="3200" dirty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Препарат можно применять с 12 лет.</a:t>
            </a:r>
          </a:p>
          <a:p>
            <a:pPr algn="l"/>
            <a:endParaRPr lang="ru-RU" sz="3200" b="1" dirty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Срок годности – 3 года.</a:t>
            </a:r>
            <a:endParaRPr lang="ru-RU" sz="3200" dirty="0" smtClean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endParaRPr lang="ru-RU" dirty="0" smtClean="0">
              <a:solidFill>
                <a:schemeClr val="tx1"/>
              </a:solidFill>
            </a:endParaRPr>
          </a:p>
          <a:p>
            <a:pPr algn="l"/>
            <a:endParaRPr lang="ru-RU" dirty="0">
              <a:solidFill>
                <a:schemeClr val="tx1"/>
              </a:solidFill>
            </a:endParaRPr>
          </a:p>
          <a:p>
            <a:pPr marL="571500" indent="-571500" algn="l">
              <a:buFont typeface="Arial" pitchFamily="34" charset="0"/>
              <a:buChar char="•"/>
            </a:pPr>
            <a:endParaRPr lang="ru-RU" dirty="0" smtClean="0">
              <a:solidFill>
                <a:schemeClr val="tx1"/>
              </a:solidFill>
            </a:endParaRPr>
          </a:p>
        </p:txBody>
      </p:sp>
      <p:pic>
        <p:nvPicPr>
          <p:cNvPr id="6146" name="Picture 2" descr="C:\Users\User\Desktop\рэникзо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" y="403206"/>
            <a:ext cx="6193477" cy="120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6925" y="798657"/>
            <a:ext cx="1565224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Эссел Форте Э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082343" y="2014809"/>
            <a:ext cx="15652249" cy="10096082"/>
          </a:xfrm>
        </p:spPr>
        <p:txBody>
          <a:bodyPr>
            <a:normAutofit fontScale="92500"/>
          </a:bodyPr>
          <a:lstStyle/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Действующее вещество: </a:t>
            </a: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Эссенциальные 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фосфолипиды – 300 мг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Витамины (В</a:t>
            </a:r>
            <a:r>
              <a:rPr lang="ru-RU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В</a:t>
            </a:r>
            <a:r>
              <a:rPr lang="ru-RU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В</a:t>
            </a:r>
            <a:r>
              <a:rPr lang="ru-RU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В</a:t>
            </a:r>
            <a:r>
              <a:rPr lang="ru-RU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Е).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Капсулы в контурной ячейковой упаковке 10х3</a:t>
            </a: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Фармакотерапевтическая группа: Средства для лечения заболеваний печени.</a:t>
            </a:r>
          </a:p>
          <a:p>
            <a:pPr algn="just"/>
            <a:endParaRPr lang="ru-RU" sz="28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2800" b="1" dirty="0" smtClean="0">
                <a:solidFill>
                  <a:schemeClr val="tx1"/>
                </a:solidFill>
              </a:rPr>
              <a:t>Показания </a:t>
            </a:r>
            <a:r>
              <a:rPr lang="ru-RU" sz="2800" b="1" dirty="0">
                <a:solidFill>
                  <a:schemeClr val="tx1"/>
                </a:solidFill>
              </a:rPr>
              <a:t>к применению: </a:t>
            </a:r>
            <a:endParaRPr lang="ru-RU" sz="2800" dirty="0">
              <a:solidFill>
                <a:schemeClr val="tx1"/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chemeClr val="tx1"/>
                </a:solidFill>
              </a:rPr>
              <a:t>Жировая дегенерация печени (также при диабете);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chemeClr val="tx1"/>
                </a:solidFill>
              </a:rPr>
              <a:t>Гепатиты любой природы, острые и хронические.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chemeClr val="tx1"/>
                </a:solidFill>
              </a:rPr>
              <a:t>Циррозы.</a:t>
            </a:r>
          </a:p>
          <a:p>
            <a:pPr marL="457200" indent="-457200" algn="just">
              <a:buFontTx/>
              <a:buChar char="-"/>
            </a:pPr>
            <a:r>
              <a:rPr lang="ru-RU" sz="2800" dirty="0" smtClean="0">
                <a:solidFill>
                  <a:schemeClr val="tx1"/>
                </a:solidFill>
              </a:rPr>
              <a:t>Токсические поражения печени.</a:t>
            </a:r>
            <a:endParaRPr lang="ru-RU" sz="2800" dirty="0">
              <a:solidFill>
                <a:schemeClr val="tx1"/>
              </a:solidFill>
            </a:endParaRPr>
          </a:p>
          <a:p>
            <a:pPr algn="just"/>
            <a:endParaRPr lang="ru-RU" sz="32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3200" b="1" dirty="0" smtClean="0">
                <a:solidFill>
                  <a:schemeClr val="tx1"/>
                </a:solidFill>
              </a:rPr>
              <a:t>Препарат можно применять с 12 лет.</a:t>
            </a:r>
          </a:p>
          <a:p>
            <a:pPr algn="just"/>
            <a:endParaRPr lang="ru-RU" sz="32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3200" b="1" dirty="0" smtClean="0">
                <a:solidFill>
                  <a:schemeClr val="tx1"/>
                </a:solidFill>
              </a:rPr>
              <a:t>Срок годности – 4 года.</a:t>
            </a:r>
          </a:p>
        </p:txBody>
      </p:sp>
      <p:pic>
        <p:nvPicPr>
          <p:cNvPr id="1026" name="Picture 2" descr="E:\Сетевая\РЕКЛАМА\РЕКЛАМА УПАКОВКИ\Реклама!!!!!!!!!!!!!!!!!!!!!!!!!!!!!!!!!!!!!!!!!!!!!!!!!!!!\ПЛАКАТ,ПЛЕНКА 2\плакат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082344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0685" y="760276"/>
            <a:ext cx="20729099" cy="1133518"/>
          </a:xfrm>
        </p:spPr>
        <p:txBody>
          <a:bodyPr>
            <a:noAutofit/>
          </a:bodyPr>
          <a:lstStyle/>
          <a:p>
            <a: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  <a:t>Смектит Э</a:t>
            </a:r>
            <a:br>
              <a:rPr lang="ru-RU" sz="88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4400" dirty="0" smtClean="0">
                <a:solidFill>
                  <a:schemeClr val="bg2">
                    <a:lumMod val="50000"/>
                  </a:schemeClr>
                </a:solidFill>
              </a:rPr>
              <a:t>(МНН –</a:t>
            </a:r>
            <a:r>
              <a:rPr lang="ru-RU" sz="4400" dirty="0" err="1" smtClean="0">
                <a:solidFill>
                  <a:schemeClr val="bg2">
                    <a:lumMod val="50000"/>
                  </a:schemeClr>
                </a:solidFill>
              </a:rPr>
              <a:t>Диоктаэдрический</a:t>
            </a:r>
            <a:r>
              <a:rPr lang="ru-RU" sz="4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4400" dirty="0" err="1" smtClean="0">
                <a:solidFill>
                  <a:schemeClr val="bg2">
                    <a:lumMod val="50000"/>
                  </a:schemeClr>
                </a:solidFill>
              </a:rPr>
              <a:t>смектит</a:t>
            </a:r>
            <a:r>
              <a:rPr lang="ru-RU" sz="44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7786925" y="2983832"/>
            <a:ext cx="14641596" cy="10034336"/>
          </a:xfrm>
        </p:spPr>
        <p:txBody>
          <a:bodyPr>
            <a:normAutofit/>
          </a:bodyPr>
          <a:lstStyle/>
          <a:p>
            <a:pPr algn="l"/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выпуска: порошок для приготовления суспензии для внутреннего применения. </a:t>
            </a:r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Упаковка: 10 пакетов 3000 мг</a:t>
            </a:r>
          </a:p>
          <a:p>
            <a:pPr marL="571500" indent="-571500" algn="l">
              <a:buFontTx/>
              <a:buChar char="-"/>
            </a:pPr>
            <a:endParaRPr lang="ru-RU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200" b="1" dirty="0">
                <a:solidFill>
                  <a:schemeClr val="tx1"/>
                </a:solidFill>
              </a:rPr>
              <a:t>Показания к применению: </a:t>
            </a:r>
            <a:endParaRPr lang="ru-RU" sz="3200" dirty="0">
              <a:solidFill>
                <a:schemeClr val="tx1"/>
              </a:solidFill>
            </a:endParaRPr>
          </a:p>
          <a:p>
            <a:pPr marL="571500" indent="-571500" algn="l">
              <a:buFont typeface="Arial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Симптоматическое лечение острой диареи у детей и младенцев в возрасте от 1 месяца и взрослых в комплексной терапии с раствором для пероральной </a:t>
            </a:r>
            <a:r>
              <a:rPr lang="ru-RU" sz="3200" dirty="0" err="1">
                <a:solidFill>
                  <a:schemeClr val="tx1"/>
                </a:solidFill>
              </a:rPr>
              <a:t>регидратации</a:t>
            </a:r>
            <a:r>
              <a:rPr lang="ru-RU" sz="3200" dirty="0">
                <a:solidFill>
                  <a:schemeClr val="tx1"/>
                </a:solidFill>
              </a:rPr>
              <a:t>.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Симптоматическое лечение хронической диареи.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</a:rPr>
              <a:t>Симптоматическое лечение боли в животе, которая связана с </a:t>
            </a:r>
            <a:r>
              <a:rPr lang="ru-RU" sz="3200" dirty="0" err="1">
                <a:solidFill>
                  <a:schemeClr val="tx1"/>
                </a:solidFill>
              </a:rPr>
              <a:t>эзофагогастродуоденальными</a:t>
            </a:r>
            <a:r>
              <a:rPr lang="ru-RU" sz="3200" dirty="0">
                <a:solidFill>
                  <a:schemeClr val="tx1"/>
                </a:solidFill>
              </a:rPr>
              <a:t> и кишечными заболеваниями</a:t>
            </a:r>
            <a:r>
              <a:rPr lang="ru-RU" sz="3200" dirty="0" smtClean="0">
                <a:solidFill>
                  <a:schemeClr val="tx1"/>
                </a:solidFill>
              </a:rPr>
              <a:t>.</a:t>
            </a:r>
          </a:p>
          <a:p>
            <a:pPr marL="571500" indent="-571500" algn="l">
              <a:buFont typeface="Arial" pitchFamily="34" charset="0"/>
              <a:buChar char="•"/>
            </a:pPr>
            <a:endParaRPr lang="ru-RU" sz="3200" dirty="0">
              <a:solidFill>
                <a:schemeClr val="tx1"/>
              </a:solidFill>
            </a:endParaRP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Препарат можно применять с 1 месяца.</a:t>
            </a:r>
          </a:p>
          <a:p>
            <a:pPr algn="l"/>
            <a:r>
              <a:rPr lang="ru-RU" sz="3200" b="1" dirty="0" smtClean="0">
                <a:solidFill>
                  <a:schemeClr val="tx1"/>
                </a:solidFill>
              </a:rPr>
              <a:t>Срок годности: 3 года.</a:t>
            </a:r>
            <a:endParaRPr lang="ru-RU" sz="32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 descr="C:\Users\User\Desktop\смектит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510459"/>
            <a:ext cx="6525326" cy="1099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">
  <a:themeElements>
    <a:clrScheme name="Green 2">
      <a:dk1>
        <a:sysClr val="windowText" lastClr="000000"/>
      </a:dk1>
      <a:lt1>
        <a:sysClr val="window" lastClr="FFFFFF"/>
      </a:lt1>
      <a:dk2>
        <a:srgbClr val="797979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946</Words>
  <Application>Microsoft Office PowerPoint</Application>
  <PresentationFormat>Произвольный</PresentationFormat>
  <Paragraphs>276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Master</vt:lpstr>
      <vt:lpstr>Лекарственные средства ОАО «Экзон»</vt:lpstr>
      <vt:lpstr>Презентация PowerPoint</vt:lpstr>
      <vt:lpstr>Презентация PowerPoint</vt:lpstr>
      <vt:lpstr>Презентация PowerPoint</vt:lpstr>
      <vt:lpstr>Ацецезон (МНН – Ацетилцистеин)</vt:lpstr>
      <vt:lpstr>Флюколд </vt:lpstr>
      <vt:lpstr>Рэникзон  </vt:lpstr>
      <vt:lpstr>Эссел Форте Э </vt:lpstr>
      <vt:lpstr>Смектит Э (МНН –Диоктаэдрический смектит)</vt:lpstr>
      <vt:lpstr>Доларен  </vt:lpstr>
      <vt:lpstr>Ангриколд </vt:lpstr>
      <vt:lpstr>Трависил без сахара  </vt:lpstr>
      <vt:lpstr>Трависил с сахаром  </vt:lpstr>
      <vt:lpstr>Травопассит </vt:lpstr>
      <vt:lpstr>Уголь активированный - УБФ </vt:lpstr>
      <vt:lpstr>Глюкоза</vt:lpstr>
      <vt:lpstr>Аскорбиновая кислота</vt:lpstr>
      <vt:lpstr>Аскорбиновая кислота (со вкусами)</vt:lpstr>
      <vt:lpstr>Глюкоза (со вкусами)</vt:lpstr>
      <vt:lpstr>Презентация PowerPoint</vt:lpstr>
      <vt:lpstr>Презентация PowerPoint</vt:lpstr>
      <vt:lpstr>Презентация PowerPoint</vt:lpstr>
      <vt:lpstr>Спасибо за внимание!  </vt:lpstr>
    </vt:vector>
  </TitlesOfParts>
  <Company>Louis Twelve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Twelve;Анастасия Гримайло</dc:creator>
  <cp:lastModifiedBy>User</cp:lastModifiedBy>
  <cp:revision>697</cp:revision>
  <cp:lastPrinted>2017-04-19T11:14:21Z</cp:lastPrinted>
  <dcterms:created xsi:type="dcterms:W3CDTF">2014-12-02T17:36:54Z</dcterms:created>
  <dcterms:modified xsi:type="dcterms:W3CDTF">2017-11-10T13:25:04Z</dcterms:modified>
</cp:coreProperties>
</file>